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57" r:id="rId3"/>
    <p:sldId id="288" r:id="rId4"/>
    <p:sldId id="297" r:id="rId5"/>
    <p:sldId id="282" r:id="rId6"/>
    <p:sldId id="296" r:id="rId7"/>
    <p:sldId id="266" r:id="rId8"/>
    <p:sldId id="287" r:id="rId9"/>
    <p:sldId id="258" r:id="rId10"/>
    <p:sldId id="295" r:id="rId11"/>
    <p:sldId id="267" r:id="rId12"/>
    <p:sldId id="290" r:id="rId13"/>
    <p:sldId id="291" r:id="rId14"/>
    <p:sldId id="272" r:id="rId15"/>
    <p:sldId id="298" r:id="rId16"/>
    <p:sldId id="299" r:id="rId17"/>
    <p:sldId id="273" r:id="rId18"/>
    <p:sldId id="284" r:id="rId19"/>
    <p:sldId id="293" r:id="rId20"/>
    <p:sldId id="289" r:id="rId21"/>
    <p:sldId id="294" r:id="rId22"/>
    <p:sldId id="278" r:id="rId23"/>
    <p:sldId id="285" r:id="rId24"/>
    <p:sldId id="271" r:id="rId25"/>
    <p:sldId id="263" r:id="rId26"/>
    <p:sldId id="264" r:id="rId27"/>
    <p:sldId id="261" r:id="rId28"/>
    <p:sldId id="269" r:id="rId29"/>
    <p:sldId id="277" r:id="rId30"/>
    <p:sldId id="280" r:id="rId31"/>
    <p:sldId id="268" r:id="rId32"/>
    <p:sldId id="276" r:id="rId33"/>
    <p:sldId id="274" r:id="rId34"/>
    <p:sldId id="275" r:id="rId35"/>
    <p:sldId id="29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8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552"/>
    <p:restoredTop sz="58231"/>
  </p:normalViewPr>
  <p:slideViewPr>
    <p:cSldViewPr snapToGrid="0" snapToObjects="1">
      <p:cViewPr varScale="1">
        <p:scale>
          <a:sx n="71" d="100"/>
          <a:sy n="71" d="100"/>
        </p:scale>
        <p:origin x="1712" y="184"/>
      </p:cViewPr>
      <p:guideLst/>
    </p:cSldViewPr>
  </p:slideViewPr>
  <p:outlineViewPr>
    <p:cViewPr>
      <p:scale>
        <a:sx n="33" d="100"/>
        <a:sy n="33" d="100"/>
      </p:scale>
      <p:origin x="0" y="-352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CB1762-D33B-2D4C-8BBE-0709F42BCBD5}" type="datetimeFigureOut">
              <a:t>11/13/19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2DC16D-7BA6-C54C-A5EF-FE506FEBC1D6}" type="slidenum">
              <a:t>‹#›</a:t>
            </a:fld>
            <a:endParaRPr lang="en-US"/>
          </a:p>
        </p:txBody>
      </p:sp>
    </p:spTree>
    <p:extLst>
      <p:ext uri="{BB962C8B-B14F-4D97-AF65-F5344CB8AC3E}">
        <p14:creationId xmlns:p14="http://schemas.microsoft.com/office/powerpoint/2010/main" val="1649874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zh-CN" altLang="en-US" dirty="0"/>
              <a:t> </a:t>
            </a:r>
            <a:r>
              <a:rPr lang="en-US" altLang="zh-CN" dirty="0"/>
              <a:t>am Xiangyu, I am a first-year Ph.D. student in New York University. </a:t>
            </a:r>
            <a:r>
              <a:rPr lang="en-US" dirty="0"/>
              <a:t>Today</a:t>
            </a:r>
            <a:r>
              <a:rPr lang="en-US" baseline="0" dirty="0"/>
              <a:t>, I will talk about autogenerating fast packet-processing code using program synthesis. This is joint work with Taegyun, </a:t>
            </a:r>
            <a:r>
              <a:rPr lang="en-US" baseline="0" dirty="0" err="1"/>
              <a:t>Aatish</a:t>
            </a:r>
            <a:r>
              <a:rPr lang="en-US" baseline="0" dirty="0"/>
              <a:t>, and Anirudh from NYU and Srinivas from Rutgers. </a:t>
            </a:r>
            <a:r>
              <a:rPr lang="en-US"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1</a:t>
            </a:fld>
            <a:endParaRPr lang="en-US"/>
          </a:p>
        </p:txBody>
      </p:sp>
    </p:spTree>
    <p:extLst>
      <p:ext uri="{BB962C8B-B14F-4D97-AF65-F5344CB8AC3E}">
        <p14:creationId xmlns:p14="http://schemas.microsoft.com/office/powerpoint/2010/main" val="811880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as an example of this approach, I’ll briefly describe how we use SKETCH for generating code for programmable switches. Suppose we have two people,</a:t>
            </a:r>
            <a:r>
              <a:rPr lang="en-US" sz="1200" b="0" i="0" u="none" strike="noStrike" kern="1200" dirty="0">
                <a:solidFill>
                  <a:schemeClr val="tx1"/>
                </a:solidFill>
                <a:effectLst/>
                <a:latin typeface="+mn-lt"/>
                <a:ea typeface="+mn-ea"/>
                <a:cs typeface="+mn-cs"/>
              </a:rPr>
              <a:t> ####</a:t>
            </a:r>
            <a:r>
              <a:rPr lang="en-US" dirty="0"/>
              <a:t> one is the programmer and </a:t>
            </a:r>
            <a:r>
              <a:rPr lang="en-US" sz="1200" b="0" i="0" u="none" strike="noStrike" kern="1200" dirty="0">
                <a:solidFill>
                  <a:schemeClr val="tx1"/>
                </a:solidFill>
                <a:effectLst/>
                <a:latin typeface="+mn-lt"/>
                <a:ea typeface="+mn-ea"/>
                <a:cs typeface="+mn-cs"/>
              </a:rPr>
              <a:t> #### </a:t>
            </a:r>
            <a:r>
              <a:rPr lang="en-US" dirty="0"/>
              <a:t>the other one is compiler developer. </a:t>
            </a:r>
            <a:r>
              <a:rPr lang="en-US" sz="1200" b="0" i="0" u="none" strike="noStrike" kern="1200" dirty="0">
                <a:solidFill>
                  <a:schemeClr val="tx1"/>
                </a:solidFill>
                <a:effectLst/>
                <a:latin typeface="+mn-lt"/>
                <a:ea typeface="+mn-ea"/>
                <a:cs typeface="+mn-cs"/>
              </a:rPr>
              <a:t>#### </a:t>
            </a:r>
            <a:r>
              <a:rPr lang="en-US" dirty="0"/>
              <a:t>At a high level, the programmer writes the packet-processing program in Domino, which we then convert into a SKETCH specification. </a:t>
            </a:r>
            <a:r>
              <a:rPr lang="en-US" sz="1200" b="0" i="0" u="none" strike="noStrike" kern="1200" dirty="0">
                <a:solidFill>
                  <a:schemeClr val="tx1"/>
                </a:solidFill>
                <a:effectLst/>
                <a:latin typeface="+mn-lt"/>
                <a:ea typeface="+mn-ea"/>
                <a:cs typeface="+mn-cs"/>
              </a:rPr>
              <a:t>#### </a:t>
            </a:r>
            <a:r>
              <a:rPr lang="en-US" dirty="0"/>
              <a:t> The compiler developer expresses the capabilities of a simulator of the protocol independent switch architecture (or PISA) . For instance, the compiler developer needs to specify what operations the ALUs support, whether they support immediate operands, and which packet headers they can use as inputs. These are converted into a partial program representing the PISA simulator’s capabilities.</a:t>
            </a:r>
            <a:r>
              <a:rPr lang="en-US" sz="1200" b="0" i="0" u="none" strike="noStrike" kern="1200" dirty="0">
                <a:solidFill>
                  <a:schemeClr val="tx1"/>
                </a:solidFill>
                <a:effectLst/>
                <a:latin typeface="+mn-lt"/>
                <a:ea typeface="+mn-ea"/>
                <a:cs typeface="+mn-cs"/>
              </a:rPr>
              <a:t> #### Then, both of them will be passed into the SKETCH program synthesis engine. ####</a:t>
            </a:r>
            <a:r>
              <a:rPr lang="en-US" dirty="0"/>
              <a:t> Finally, when SKETCH outputs a completed program, </a:t>
            </a:r>
            <a:r>
              <a:rPr lang="en-US" sz="1200" b="0" i="0" u="none" strike="noStrike" kern="1200" dirty="0">
                <a:solidFill>
                  <a:schemeClr val="tx1"/>
                </a:solidFill>
                <a:effectLst/>
                <a:latin typeface="+mn-lt"/>
                <a:ea typeface="+mn-ea"/>
                <a:cs typeface="+mn-cs"/>
              </a:rPr>
              <a:t>#### </a:t>
            </a:r>
            <a:r>
              <a:rPr lang="en-US" dirty="0"/>
              <a:t>it is converted into machine code for the PISA simulator. We call this entire system Chipmunk.</a:t>
            </a:r>
          </a:p>
        </p:txBody>
      </p:sp>
      <p:sp>
        <p:nvSpPr>
          <p:cNvPr id="4" name="Slide Number Placeholder 3"/>
          <p:cNvSpPr>
            <a:spLocks noGrp="1"/>
          </p:cNvSpPr>
          <p:nvPr>
            <p:ph type="sldNum" sz="quarter" idx="10"/>
          </p:nvPr>
        </p:nvSpPr>
        <p:spPr/>
        <p:txBody>
          <a:bodyPr/>
          <a:lstStyle/>
          <a:p>
            <a:fld id="{822DC16D-7BA6-C54C-A5EF-FE506FEBC1D6}" type="slidenum">
              <a:rPr lang="en-US" smtClean="0"/>
              <a:t>10</a:t>
            </a:fld>
            <a:endParaRPr lang="en-US"/>
          </a:p>
        </p:txBody>
      </p:sp>
    </p:spTree>
    <p:extLst>
      <p:ext uri="{BB962C8B-B14F-4D97-AF65-F5344CB8AC3E}">
        <p14:creationId xmlns:p14="http://schemas.microsoft.com/office/powerpoint/2010/main" val="3021056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look at Chipmunk in more detail.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specification for Chipmunk is a program that is expressed as a packet transaction</a:t>
            </a:r>
            <a:r>
              <a:rPr lang="en-US" sz="1200" b="0" i="0" u="none" strike="noStrike" kern="1200" dirty="0">
                <a:solidFill>
                  <a:schemeClr val="tx1"/>
                </a:solidFill>
                <a:effectLst/>
                <a:latin typeface="+mn-lt"/>
                <a:ea typeface="+mn-ea"/>
                <a:cs typeface="+mn-cs"/>
              </a:rPr>
              <a:t> ####</a:t>
            </a:r>
            <a:r>
              <a:rPr lang="en-US" dirty="0"/>
              <a:t> in the Domino programming language. We picked Domino because it has a relatively high-level programming model with transactional semantics. </a:t>
            </a:r>
            <a:r>
              <a:rPr lang="en-US" sz="1200" b="0" i="0" u="none" strike="noStrike" kern="1200" dirty="0">
                <a:solidFill>
                  <a:schemeClr val="tx1"/>
                </a:solidFill>
                <a:effectLst/>
                <a:latin typeface="+mn-lt"/>
                <a:ea typeface="+mn-ea"/>
                <a:cs typeface="+mn-cs"/>
              </a:rPr>
              <a:t>#### </a:t>
            </a:r>
            <a:r>
              <a:rPr lang="en-US" dirty="0"/>
              <a:t>What this means is that as far as the programmer is concerned, packets execute from start to finish in the programmer’s packet-processing code as though there were no other packets in the system. This is semantically similar to the atomic construct provided by the P4-16 language. </a:t>
            </a:r>
            <a:r>
              <a:rPr lang="en-US" sz="1200" b="0" i="0" u="none" strike="noStrike" kern="1200" dirty="0">
                <a:solidFill>
                  <a:schemeClr val="tx1"/>
                </a:solidFill>
                <a:effectLst/>
                <a:latin typeface="+mn-lt"/>
                <a:ea typeface="+mn-ea"/>
                <a:cs typeface="+mn-cs"/>
              </a:rPr>
              <a:t>#### </a:t>
            </a:r>
            <a:r>
              <a:rPr lang="en-US" dirty="0"/>
              <a:t>The programmer can use state variables like count to represent persistent switch state and </a:t>
            </a:r>
            <a:r>
              <a:rPr lang="en-US" sz="1200" b="0" i="0" u="none" strike="noStrike" kern="1200" dirty="0">
                <a:solidFill>
                  <a:schemeClr val="tx1"/>
                </a:solidFill>
                <a:effectLst/>
                <a:latin typeface="+mn-lt"/>
                <a:ea typeface="+mn-ea"/>
                <a:cs typeface="+mn-cs"/>
              </a:rPr>
              <a:t> #### </a:t>
            </a:r>
            <a:r>
              <a:rPr lang="en-US" dirty="0"/>
              <a:t>packet fields such as </a:t>
            </a:r>
            <a:r>
              <a:rPr lang="en-US" dirty="0" err="1"/>
              <a:t>pkt.sample</a:t>
            </a:r>
            <a:r>
              <a:rPr lang="en-US" dirty="0"/>
              <a:t> to represent fields in packet headers. %For instance, the program shown here</a:t>
            </a:r>
            <a:r>
              <a:rPr lang="zh-CN" altLang="en-US" dirty="0"/>
              <a:t> </a:t>
            </a:r>
            <a:r>
              <a:rPr lang="en-US" dirty="0"/>
              <a:t>wants to count from 0 through 10 and sample every 11</a:t>
            </a:r>
            <a:r>
              <a:rPr lang="en-US" baseline="30000" dirty="0"/>
              <a:t>th</a:t>
            </a:r>
            <a:r>
              <a:rPr lang="en-US" dirty="0"/>
              <a:t> packet.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about our partial program for SKETCH?</a:t>
            </a:r>
            <a:r>
              <a:rPr lang="en-US" sz="1200" b="0" i="0" u="none" strike="noStrike" kern="1200" dirty="0">
                <a:solidFill>
                  <a:schemeClr val="tx1"/>
                </a:solidFill>
                <a:effectLst/>
                <a:latin typeface="+mn-lt"/>
                <a:ea typeface="+mn-ea"/>
                <a:cs typeface="+mn-cs"/>
              </a:rPr>
              <a:t> ####</a:t>
            </a:r>
            <a:r>
              <a:rPr lang="en-US" dirty="0"/>
              <a:t> We consider a simplified version of the PISA match-action pipeline, where we do not model match units by assuming all actions execute on all packets. We abstract the effect of these actions on a packet into a 2D grid of ALUs. We have two types of ALUs, </a:t>
            </a:r>
            <a:r>
              <a:rPr lang="en-US" sz="1200" b="0" i="0" u="none" strike="noStrike" kern="1200" dirty="0">
                <a:solidFill>
                  <a:schemeClr val="tx1"/>
                </a:solidFill>
                <a:effectLst/>
                <a:latin typeface="+mn-lt"/>
                <a:ea typeface="+mn-ea"/>
                <a:cs typeface="+mn-cs"/>
              </a:rPr>
              <a:t>####</a:t>
            </a:r>
            <a:r>
              <a:rPr lang="en-US" dirty="0"/>
              <a:t> stateless ALUs that only manipulate packet headers and</a:t>
            </a:r>
            <a:r>
              <a:rPr lang="en-US" sz="1200" b="0" i="0" u="none" strike="noStrike" kern="1200" dirty="0">
                <a:solidFill>
                  <a:schemeClr val="tx1"/>
                </a:solidFill>
                <a:effectLst/>
                <a:latin typeface="+mn-lt"/>
                <a:ea typeface="+mn-ea"/>
                <a:cs typeface="+mn-cs"/>
              </a:rPr>
              <a:t> ####</a:t>
            </a:r>
            <a:r>
              <a:rPr lang="en-US" dirty="0"/>
              <a:t> stateful ALUs that manipulate both persistent switch state and packet headers. </a:t>
            </a:r>
            <a:r>
              <a:rPr lang="en-US" sz="1200" b="0" i="0" u="none" strike="noStrike" kern="1200" dirty="0">
                <a:solidFill>
                  <a:schemeClr val="tx1"/>
                </a:solidFill>
                <a:effectLst/>
                <a:latin typeface="+mn-lt"/>
                <a:ea typeface="+mn-ea"/>
                <a:cs typeface="+mn-cs"/>
              </a:rPr>
              <a:t>####</a:t>
            </a:r>
            <a:r>
              <a:rPr lang="en-US" dirty="0"/>
              <a:t> We use PHV containers to represent storage for packet headers as they move through the switch pipeline. </a:t>
            </a:r>
            <a:r>
              <a:rPr lang="en-US" sz="1200" b="0" i="0" u="none" strike="noStrike" kern="1200" dirty="0">
                <a:solidFill>
                  <a:schemeClr val="tx1"/>
                </a:solidFill>
                <a:effectLst/>
                <a:latin typeface="+mn-lt"/>
                <a:ea typeface="+mn-ea"/>
                <a:cs typeface="+mn-cs"/>
              </a:rPr>
              <a:t>####</a:t>
            </a:r>
            <a:r>
              <a:rPr lang="en-US" dirty="0"/>
              <a:t> The compiler writer specifies how the ALUs use input </a:t>
            </a:r>
            <a:r>
              <a:rPr lang="en-US" dirty="0" err="1"/>
              <a:t>muxes</a:t>
            </a:r>
            <a:r>
              <a:rPr lang="en-US" dirty="0"/>
              <a:t> to choose PHV containers as input operands. </a:t>
            </a:r>
            <a:r>
              <a:rPr lang="en-US" sz="1200" b="0" i="0" u="none" strike="noStrike" kern="1200" dirty="0">
                <a:solidFill>
                  <a:schemeClr val="tx1"/>
                </a:solidFill>
                <a:effectLst/>
                <a:latin typeface="+mn-lt"/>
                <a:ea typeface="+mn-ea"/>
                <a:cs typeface="+mn-cs"/>
              </a:rPr>
              <a:t>####</a:t>
            </a:r>
            <a:r>
              <a:rPr lang="en-US" dirty="0"/>
              <a:t> She also specifies how the PHV containers use output </a:t>
            </a:r>
            <a:r>
              <a:rPr lang="en-US" dirty="0" err="1"/>
              <a:t>muxes</a:t>
            </a:r>
            <a:r>
              <a:rPr lang="en-US" dirty="0"/>
              <a:t> to choose from the ALU outputs. </a:t>
            </a:r>
            <a:r>
              <a:rPr lang="en-US" sz="1200" b="0" i="0" u="none" strike="noStrike" kern="1200" dirty="0">
                <a:solidFill>
                  <a:schemeClr val="tx1"/>
                </a:solidFill>
                <a:effectLst/>
                <a:latin typeface="+mn-lt"/>
                <a:ea typeface="+mn-ea"/>
                <a:cs typeface="+mn-cs"/>
              </a:rPr>
              <a:t>####</a:t>
            </a:r>
            <a:r>
              <a:rPr lang="en-US" dirty="0"/>
              <a:t> Each stage shares the same structure. The compiler writer also specifies the capabilities of each ALU in terms of the opcodes and operations it supports. These are all converted into a partial program for SKETCH.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b="0" i="0" u="none" strike="noStrike" kern="1200" dirty="0">
                <a:solidFill>
                  <a:schemeClr val="tx1"/>
                </a:solidFill>
                <a:effectLst/>
                <a:latin typeface="+mn-lt"/>
                <a:ea typeface="+mn-ea"/>
                <a:cs typeface="+mn-cs"/>
              </a:rPr>
              <a:t>####</a:t>
            </a:r>
            <a:r>
              <a:rPr lang="en-US" dirty="0"/>
              <a:t> Now once we have the specification and partial programs, we feed it into Chipmunk. </a:t>
            </a:r>
            <a:r>
              <a:rPr lang="en-US" sz="1200" b="0" i="0" u="none" strike="noStrike" kern="1200" dirty="0">
                <a:solidFill>
                  <a:schemeClr val="tx1"/>
                </a:solidFill>
                <a:effectLst/>
                <a:latin typeface="+mn-lt"/>
                <a:ea typeface="+mn-ea"/>
                <a:cs typeface="+mn-cs"/>
              </a:rPr>
              <a:t>####</a:t>
            </a:r>
            <a:r>
              <a:rPr lang="en-US" dirty="0"/>
              <a:t>  We can then use the output from SKETCH to generate machine code for the PISA simulator.</a:t>
            </a:r>
          </a:p>
        </p:txBody>
      </p:sp>
      <p:sp>
        <p:nvSpPr>
          <p:cNvPr id="4" name="Slide Number Placeholder 3"/>
          <p:cNvSpPr>
            <a:spLocks noGrp="1"/>
          </p:cNvSpPr>
          <p:nvPr>
            <p:ph type="sldNum" sz="quarter" idx="10"/>
          </p:nvPr>
        </p:nvSpPr>
        <p:spPr/>
        <p:txBody>
          <a:bodyPr/>
          <a:lstStyle/>
          <a:p>
            <a:fld id="{45871415-7FA1-2E40-A21E-DEAF2F6A29FA}" type="slidenum">
              <a:rPr lang="en-US" smtClean="0"/>
              <a:t>11</a:t>
            </a:fld>
            <a:endParaRPr lang="en-US"/>
          </a:p>
        </p:txBody>
      </p:sp>
    </p:spTree>
    <p:extLst>
      <p:ext uri="{BB962C8B-B14F-4D97-AF65-F5344CB8AC3E}">
        <p14:creationId xmlns:p14="http://schemas.microsoft.com/office/powerpoint/2010/main" val="898399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evaluate Chipmunk?</a:t>
            </a:r>
          </a:p>
          <a:p>
            <a:endParaRPr lang="en-US" dirty="0"/>
          </a:p>
          <a:p>
            <a:r>
              <a:rPr lang="en-US" dirty="0"/>
              <a:t>First, what should the baseline be?</a:t>
            </a:r>
          </a:p>
          <a:p>
            <a:endParaRPr lang="en-US" dirty="0"/>
          </a:p>
          <a:p>
            <a:r>
              <a:rPr lang="en-US" dirty="0"/>
              <a:t> </a:t>
            </a:r>
            <a:r>
              <a:rPr lang="en-US" sz="1200" b="0" i="0" u="none" strike="noStrike" kern="1200" dirty="0">
                <a:solidFill>
                  <a:schemeClr val="tx1"/>
                </a:solidFill>
                <a:effectLst/>
                <a:latin typeface="+mn-lt"/>
                <a:ea typeface="+mn-ea"/>
                <a:cs typeface="+mn-cs"/>
              </a:rPr>
              <a:t>####</a:t>
            </a:r>
            <a:r>
              <a:rPr lang="en-US" dirty="0"/>
              <a:t> So we compared Chipmunk against the existing compiler for Domino. </a:t>
            </a:r>
            <a:r>
              <a:rPr lang="en-US" sz="1200" b="0" i="0" u="none" strike="noStrike" kern="1200" dirty="0">
                <a:solidFill>
                  <a:schemeClr val="tx1"/>
                </a:solidFill>
                <a:effectLst/>
                <a:latin typeface="+mn-lt"/>
                <a:ea typeface="+mn-ea"/>
                <a:cs typeface="+mn-cs"/>
              </a:rPr>
              <a:t>####</a:t>
            </a:r>
            <a:r>
              <a:rPr lang="en-US" dirty="0"/>
              <a:t> This compiler uses handcrafted rules to translate Domino programs into machine code for the simulator. As we’ll see in our results, the use of handcrafted rules causes Domino to generate lower quality code than Chipmunk and also to often reject programs incorrectly.</a:t>
            </a:r>
          </a:p>
          <a:p>
            <a:endParaRPr lang="en-US" dirty="0"/>
          </a:p>
          <a:p>
            <a:r>
              <a:rPr 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dirty="0"/>
              <a:t>For</a:t>
            </a:r>
            <a:r>
              <a:rPr lang="zh-CN" altLang="en-US" dirty="0"/>
              <a:t> </a:t>
            </a:r>
            <a:r>
              <a:rPr lang="en-US" altLang="zh-CN" dirty="0"/>
              <a:t>alternatives</a:t>
            </a:r>
            <a:r>
              <a:rPr lang="en-US" dirty="0"/>
              <a:t> </a:t>
            </a:r>
            <a:r>
              <a:rPr lang="en-US" sz="1200" b="0" i="0" u="none" strike="noStrike" kern="1200" dirty="0">
                <a:solidFill>
                  <a:schemeClr val="tx1"/>
                </a:solidFill>
                <a:effectLst/>
                <a:latin typeface="+mn-lt"/>
                <a:ea typeface="+mn-ea"/>
                <a:cs typeface="+mn-cs"/>
              </a:rPr>
              <a:t>####</a:t>
            </a:r>
            <a:r>
              <a:rPr lang="en-US" dirty="0"/>
              <a:t> we considered using commercial compilers from chip vendors such as Barefoot. </a:t>
            </a:r>
            <a:r>
              <a:rPr lang="en-US" sz="1200" b="0" i="0" u="none" strike="noStrike" kern="1200" dirty="0">
                <a:solidFill>
                  <a:schemeClr val="tx1"/>
                </a:solidFill>
                <a:effectLst/>
                <a:latin typeface="+mn-lt"/>
                <a:ea typeface="+mn-ea"/>
                <a:cs typeface="+mn-cs"/>
              </a:rPr>
              <a:t>####</a:t>
            </a:r>
            <a:r>
              <a:rPr lang="en-US" dirty="0"/>
              <a:t> But these compilers don’t yet support the high-level transactional programming model that programmers use in Chipmunk, even though the P4 language currently has support for it. </a:t>
            </a:r>
            <a:r>
              <a:rPr lang="en-US" sz="1200" b="0" i="0" u="none" strike="noStrike" kern="1200" dirty="0">
                <a:solidFill>
                  <a:schemeClr val="tx1"/>
                </a:solidFill>
                <a:effectLst/>
                <a:latin typeface="+mn-lt"/>
                <a:ea typeface="+mn-ea"/>
                <a:cs typeface="+mn-cs"/>
              </a:rPr>
              <a:t>####</a:t>
            </a:r>
            <a:r>
              <a:rPr lang="en-US" dirty="0"/>
              <a:t> We also considered the open source p4c compiler, </a:t>
            </a:r>
            <a:r>
              <a:rPr lang="en-US" sz="1200" b="0" i="0" u="none" strike="noStrike" kern="1200" dirty="0">
                <a:solidFill>
                  <a:schemeClr val="tx1"/>
                </a:solidFill>
                <a:effectLst/>
                <a:latin typeface="+mn-lt"/>
                <a:ea typeface="+mn-ea"/>
                <a:cs typeface="+mn-cs"/>
              </a:rPr>
              <a:t>####</a:t>
            </a:r>
            <a:r>
              <a:rPr lang="en-US" dirty="0"/>
              <a:t>  but the open-source compiler currently only supports software targets such as </a:t>
            </a:r>
            <a:r>
              <a:rPr lang="en-US" dirty="0" err="1"/>
              <a:t>eBPF</a:t>
            </a:r>
            <a:r>
              <a:rPr lang="en-US" dirty="0"/>
              <a:t> and the behavioral model.</a:t>
            </a:r>
          </a:p>
          <a:p>
            <a:endParaRPr lang="en-US" dirty="0"/>
          </a:p>
          <a:p>
            <a:endParaRPr lang="en-US" dirty="0"/>
          </a:p>
        </p:txBody>
      </p:sp>
      <p:sp>
        <p:nvSpPr>
          <p:cNvPr id="4" name="Slide Number Placeholder 3"/>
          <p:cNvSpPr>
            <a:spLocks noGrp="1"/>
          </p:cNvSpPr>
          <p:nvPr>
            <p:ph type="sldNum" sz="quarter" idx="10"/>
          </p:nvPr>
        </p:nvSpPr>
        <p:spPr/>
        <p:txBody>
          <a:bodyPr/>
          <a:lstStyle/>
          <a:p>
            <a:fld id="{822DC16D-7BA6-C54C-A5EF-FE506FEBC1D6}" type="slidenum">
              <a:rPr lang="en-US" smtClean="0"/>
              <a:t>12</a:t>
            </a:fld>
            <a:endParaRPr lang="en-US"/>
          </a:p>
        </p:txBody>
      </p:sp>
    </p:spTree>
    <p:extLst>
      <p:ext uri="{BB962C8B-B14F-4D97-AF65-F5344CB8AC3E}">
        <p14:creationId xmlns:p14="http://schemas.microsoft.com/office/powerpoint/2010/main" val="36463291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compare Domino and Chipmunk using two metrics. #### One important difference between the PISA architecture and traditional CPUs is that in the PISA model, compiled programs either</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run at the full line rate of the switch or are rejected by the compiler. So the first metric for comparison is the compilation result, which is whether Domino or Chipmunk even successfully compiles a given program. The second metric is the amount of resources consumed by Domino or Chipmunk if they both successfully compile a given program.</a:t>
            </a:r>
          </a:p>
          <a:p>
            <a:pPr rtl="0"/>
            <a:endParaRPr lang="en-US" sz="1200" b="0" i="0" u="none" strike="noStrike" kern="1200" dirty="0">
              <a:solidFill>
                <a:schemeClr val="tx1"/>
              </a:solidFill>
              <a:effectLst/>
              <a:latin typeface="+mn-lt"/>
              <a:ea typeface="+mn-ea"/>
              <a:cs typeface="+mn-cs"/>
            </a:endParaRPr>
          </a:p>
          <a:p>
            <a:pPr rtl="0"/>
            <a:r>
              <a:rPr lang="en-US" dirty="0"/>
              <a:t> </a:t>
            </a:r>
            <a:r>
              <a:rPr lang="en-US" sz="1200" b="0" i="0" u="none" strike="noStrike" kern="1200" dirty="0">
                <a:solidFill>
                  <a:schemeClr val="tx1"/>
                </a:solidFill>
                <a:effectLst/>
                <a:latin typeface="+mn-lt"/>
                <a:ea typeface="+mn-ea"/>
                <a:cs typeface="+mn-cs"/>
              </a:rPr>
              <a:t>#### For benchmarks, we started with Domino programs drawn from multiple sources. #### However, these programs were all previously written to ensure that they successfully compiled with Domino. #### And we confirmed that Chipmunk can successfully compile them as well. This means that if we compare Domino and Chipmunk on these programs, we won’t find any differences in the compilation result.</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So we asked the question: </a:t>
            </a:r>
            <a:r>
              <a:rPr lang="en-US" dirty="0"/>
              <a:t> </a:t>
            </a:r>
            <a:r>
              <a:rPr lang="en-US" sz="1200" b="0" i="0" u="none" strike="noStrike" kern="1200" dirty="0">
                <a:solidFill>
                  <a:schemeClr val="tx1"/>
                </a:solidFill>
                <a:effectLst/>
                <a:latin typeface="+mn-lt"/>
                <a:ea typeface="+mn-ea"/>
                <a:cs typeface="+mn-cs"/>
              </a:rPr>
              <a:t>#### if we mutate these programs in semantic-preserving ways, will Domino or Chipmunk still successfully compile them? #### Theoretically the answer is yes. #### But empirically it depends on how good Domino and Chipmunk are in finding machine code to implement a particular high-level packet-processing program within a limited period of time.</a:t>
            </a:r>
          </a:p>
          <a:p>
            <a:pPr rtl="0"/>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%Types of mutations: switch order of predicates in an if clause.</a:t>
            </a:r>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2DC16D-7BA6-C54C-A5EF-FE506FEBC1D6}" type="slidenum">
              <a:rPr lang="en-US" smtClean="0"/>
              <a:t>13</a:t>
            </a:fld>
            <a:endParaRPr lang="en-US"/>
          </a:p>
        </p:txBody>
      </p:sp>
    </p:spTree>
    <p:extLst>
      <p:ext uri="{BB962C8B-B14F-4D97-AF65-F5344CB8AC3E}">
        <p14:creationId xmlns:p14="http://schemas.microsoft.com/office/powerpoint/2010/main" val="4201988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let’s see how Chipmunk and Domino compare in terms of compilation result. We see that Domino fails to generate code for most mutations of the original programs because it incorrectly concludes that the programs are too complicated to fit within the capabilities of the underlying hardware.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TODO: Add confidence interval for compilation time.</a:t>
            </a:r>
          </a:p>
        </p:txBody>
      </p:sp>
      <p:sp>
        <p:nvSpPr>
          <p:cNvPr id="4" name="Slide Number Placeholder 3"/>
          <p:cNvSpPr>
            <a:spLocks noGrp="1"/>
          </p:cNvSpPr>
          <p:nvPr>
            <p:ph type="sldNum" sz="quarter" idx="5"/>
          </p:nvPr>
        </p:nvSpPr>
        <p:spPr/>
        <p:txBody>
          <a:bodyPr/>
          <a:lstStyle/>
          <a:p>
            <a:fld id="{822DC16D-7BA6-C54C-A5EF-FE506FEBC1D6}" type="slidenum">
              <a:rPr lang="en-US"/>
              <a:t>14</a:t>
            </a:fld>
            <a:endParaRPr lang="en-US"/>
          </a:p>
        </p:txBody>
      </p:sp>
    </p:spTree>
    <p:extLst>
      <p:ext uri="{BB962C8B-B14F-4D97-AF65-F5344CB8AC3E}">
        <p14:creationId xmlns:p14="http://schemas.microsoft.com/office/powerpoint/2010/main" val="22556997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By contrast, Chipmunk compiles most of these mutations because it searches more exhaustively for any possible means of implementing the program using the hardware’s capabilities.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rtl="0"/>
            <a:r>
              <a:rPr lang="en-US" dirty="0"/>
              <a:t>#### Chipmunk fails to compile some mutations because it exceeded our compilation timeout. </a:t>
            </a:r>
          </a:p>
          <a:p>
            <a:pPr rtl="0"/>
            <a:endParaRPr lang="en-US" dirty="0"/>
          </a:p>
          <a:p>
            <a:pPr rtl="0"/>
            <a:r>
              <a:rPr lang="en-US" dirty="0"/>
              <a:t>TODO: Add confidence interval for compilation time.</a:t>
            </a:r>
          </a:p>
        </p:txBody>
      </p:sp>
      <p:sp>
        <p:nvSpPr>
          <p:cNvPr id="4" name="Slide Number Placeholder 3"/>
          <p:cNvSpPr>
            <a:spLocks noGrp="1"/>
          </p:cNvSpPr>
          <p:nvPr>
            <p:ph type="sldNum" sz="quarter" idx="5"/>
          </p:nvPr>
        </p:nvSpPr>
        <p:spPr/>
        <p:txBody>
          <a:bodyPr/>
          <a:lstStyle/>
          <a:p>
            <a:fld id="{822DC16D-7BA6-C54C-A5EF-FE506FEBC1D6}" type="slidenum">
              <a:rPr lang="en-US"/>
              <a:t>15</a:t>
            </a:fld>
            <a:endParaRPr lang="en-US"/>
          </a:p>
        </p:txBody>
      </p:sp>
    </p:spTree>
    <p:extLst>
      <p:ext uri="{BB962C8B-B14F-4D97-AF65-F5344CB8AC3E}">
        <p14:creationId xmlns:p14="http://schemas.microsoft.com/office/powerpoint/2010/main" val="627569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let’s look at the compilation time of Domino and Chipmunk. This is the main drawback of Chipmunk. While Domino’s compilation times are on the order of a few seconds on most mutations, Chipmunk takes several minutes and sometimes hours to compile. This can cause it to time out, and we are currently working on algorithms to reduce Chipmunk’s compilation time.</a:t>
            </a:r>
          </a:p>
          <a:p>
            <a:pPr rtl="0"/>
            <a:endParaRPr lang="en-US" dirty="0"/>
          </a:p>
          <a:p>
            <a:pPr rtl="0"/>
            <a:r>
              <a:rPr lang="en-US" dirty="0"/>
              <a:t>TODO: Animate the compilation result table.</a:t>
            </a:r>
          </a:p>
          <a:p>
            <a:pPr rtl="0"/>
            <a:r>
              <a:rPr lang="en-US" dirty="0"/>
              <a:t>TODO: Add confidence interval for compilation time.</a:t>
            </a:r>
          </a:p>
        </p:txBody>
      </p:sp>
      <p:sp>
        <p:nvSpPr>
          <p:cNvPr id="4" name="Slide Number Placeholder 3"/>
          <p:cNvSpPr>
            <a:spLocks noGrp="1"/>
          </p:cNvSpPr>
          <p:nvPr>
            <p:ph type="sldNum" sz="quarter" idx="5"/>
          </p:nvPr>
        </p:nvSpPr>
        <p:spPr/>
        <p:txBody>
          <a:bodyPr/>
          <a:lstStyle/>
          <a:p>
            <a:fld id="{822DC16D-7BA6-C54C-A5EF-FE506FEBC1D6}" type="slidenum">
              <a:rPr lang="en-US"/>
              <a:t>16</a:t>
            </a:fld>
            <a:endParaRPr lang="en-US"/>
          </a:p>
        </p:txBody>
      </p:sp>
    </p:spTree>
    <p:extLst>
      <p:ext uri="{BB962C8B-B14F-4D97-AF65-F5344CB8AC3E}">
        <p14:creationId xmlns:p14="http://schemas.microsoft.com/office/powerpoint/2010/main" val="28261643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For mutations on which both Domino and Chipmunk are successful, Chipmunk can generate code with fewer pipeline stages which is quite constrained in programmable switches (e.g., 12 stages for Tofino switch). Chipmunk sometimes consumes more ALUs per stage than Domino, but given that there are several hundred ALUs available per stage, this is not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problem</a:t>
            </a:r>
            <a:r>
              <a:rPr lang="en-US" sz="1200" b="0" i="0" u="none" strike="noStrike" kern="1200" dirty="0">
                <a:solidFill>
                  <a:schemeClr val="tx1"/>
                </a:solidFill>
                <a:effectLst/>
                <a:latin typeface="+mn-lt"/>
                <a:ea typeface="+mn-ea"/>
                <a:cs typeface="+mn-cs"/>
              </a:rPr>
              <a:t>.</a:t>
            </a:r>
          </a:p>
          <a:p>
            <a:endParaRPr lang="en-US" dirty="0"/>
          </a:p>
          <a:p>
            <a:r>
              <a:rPr lang="en-US" dirty="0"/>
              <a:t>TODO: Redo the figure in ppt.</a:t>
            </a:r>
          </a:p>
        </p:txBody>
      </p:sp>
      <p:sp>
        <p:nvSpPr>
          <p:cNvPr id="4" name="Slide Number Placeholder 3"/>
          <p:cNvSpPr>
            <a:spLocks noGrp="1"/>
          </p:cNvSpPr>
          <p:nvPr>
            <p:ph type="sldNum" sz="quarter" idx="5"/>
          </p:nvPr>
        </p:nvSpPr>
        <p:spPr/>
        <p:txBody>
          <a:bodyPr/>
          <a:lstStyle/>
          <a:p>
            <a:fld id="{822DC16D-7BA6-C54C-A5EF-FE506FEBC1D6}" type="slidenum">
              <a:rPr lang="en-US"/>
              <a:t>17</a:t>
            </a:fld>
            <a:endParaRPr lang="en-US"/>
          </a:p>
        </p:txBody>
      </p:sp>
    </p:spTree>
    <p:extLst>
      <p:ext uri="{BB962C8B-B14F-4D97-AF65-F5344CB8AC3E}">
        <p14:creationId xmlns:p14="http://schemas.microsoft.com/office/powerpoint/2010/main" val="618147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 To conclude, Chipmunk transplants program synthesis ideas to networking to automatically generate fast packet-processing code. We have shown that program-synthesis-based code generation leads to higher quality of generated code relative to handcrafted compiler rules. We also believe that it might be easier to engineer code generators for emerging devices using program synthesis rather than handcrafted rules.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 More generally, we think program synthesis can help enable fast packet processing in the same way that SAT and SMT solvers have helped enable network verification over the last decade.</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 As part of future work, #### we plan to explore code generation for other programmable substrates such as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FPGAs, the DPDK framework. #### We are also looking at opportunities to speed up the core program synthesis routines used in our code generator.</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Thank you for listening and I would be happy to take any questions.</a:t>
            </a:r>
          </a:p>
        </p:txBody>
      </p:sp>
      <p:sp>
        <p:nvSpPr>
          <p:cNvPr id="4" name="Slide Number Placeholder 3"/>
          <p:cNvSpPr>
            <a:spLocks noGrp="1"/>
          </p:cNvSpPr>
          <p:nvPr>
            <p:ph type="sldNum" sz="quarter" idx="5"/>
          </p:nvPr>
        </p:nvSpPr>
        <p:spPr/>
        <p:txBody>
          <a:bodyPr/>
          <a:lstStyle/>
          <a:p>
            <a:fld id="{822DC16D-7BA6-C54C-A5EF-FE506FEBC1D6}" type="slidenum">
              <a:rPr lang="en-US"/>
              <a:t>18</a:t>
            </a:fld>
            <a:endParaRPr lang="en-US"/>
          </a:p>
        </p:txBody>
      </p:sp>
    </p:spTree>
    <p:extLst>
      <p:ext uri="{BB962C8B-B14F-4D97-AF65-F5344CB8AC3E}">
        <p14:creationId xmlns:p14="http://schemas.microsoft.com/office/powerpoint/2010/main" val="13235453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how do we use SKETCH for code generation?</a:t>
            </a:r>
          </a:p>
          <a:p>
            <a:endParaRPr lang="en-US" dirty="0"/>
          </a:p>
          <a:p>
            <a:r>
              <a:rPr lang="en-US" dirty="0"/>
              <a:t>Let’s consider a scenario, where we have a programmer who writes the packet-processing program and a compiler developer who is responsible for developing the compiler. Then, the programmer’s packet-processing program becomes the specification for SKETCH. The compiler developer writes a partial program that represents </a:t>
            </a:r>
            <a:r>
              <a:rPr lang="en-US" sz="1200" b="0" i="0" u="none" strike="noStrike" kern="1200" dirty="0">
                <a:solidFill>
                  <a:schemeClr val="tx1"/>
                </a:solidFill>
                <a:effectLst/>
                <a:latin typeface="+mn-lt"/>
                <a:ea typeface="+mn-ea"/>
                <a:cs typeface="+mn-cs"/>
              </a:rPr>
              <a:t>the search space of legal machine code implementations for any packet-processing program. In particular, the compiler developer uses holes to represent any degree of freedom that the programmable hardware provides.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Then, this partial program and the specification are fed into the the SKETCH program synthesis engine, which forms the core of the compiler. The compiler then outputs whether the program could be completed by SKETCH or not---or whether it is infeasible. If the partial program can actually be completed by SKETCH, we can use the completed program to derive low-level machine code.</a:t>
            </a:r>
          </a:p>
          <a:p>
            <a:endParaRPr lang="en-US" dirty="0"/>
          </a:p>
        </p:txBody>
      </p:sp>
      <p:sp>
        <p:nvSpPr>
          <p:cNvPr id="4" name="Slide Number Placeholder 3"/>
          <p:cNvSpPr>
            <a:spLocks noGrp="1"/>
          </p:cNvSpPr>
          <p:nvPr>
            <p:ph type="sldNum" sz="quarter" idx="10"/>
          </p:nvPr>
        </p:nvSpPr>
        <p:spPr/>
        <p:txBody>
          <a:bodyPr/>
          <a:lstStyle/>
          <a:p>
            <a:fld id="{822DC16D-7BA6-C54C-A5EF-FE506FEBC1D6}" type="slidenum">
              <a:rPr lang="en-US" smtClean="0"/>
              <a:t>20</a:t>
            </a:fld>
            <a:endParaRPr lang="en-US"/>
          </a:p>
        </p:txBody>
      </p:sp>
    </p:spTree>
    <p:extLst>
      <p:ext uri="{BB962C8B-B14F-4D97-AF65-F5344CB8AC3E}">
        <p14:creationId xmlns:p14="http://schemas.microsoft.com/office/powerpoint/2010/main" val="3399466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Recently, </a:t>
            </a:r>
            <a:r>
              <a:rPr lang="en-US" sz="1200" b="0" i="0" u="none" strike="noStrike"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programmable network substrates have become quite widespread because they </a:t>
            </a:r>
            <a:r>
              <a:rPr lang="en-US" sz="1200" b="1" i="0" u="none" strike="noStrike" kern="1200" dirty="0">
                <a:solidFill>
                  <a:schemeClr val="tx1"/>
                </a:solidFill>
                <a:effectLst/>
                <a:latin typeface="+mn-lt"/>
                <a:ea typeface="+mn-ea"/>
                <a:cs typeface="+mn-cs"/>
              </a:rPr>
              <a:t>are more flexible than </a:t>
            </a:r>
            <a:r>
              <a:rPr lang="en-US" sz="1200" b="0" i="0" u="none" strike="noStrike" kern="1200" dirty="0">
                <a:solidFill>
                  <a:schemeClr val="tx1"/>
                </a:solidFill>
                <a:effectLst/>
                <a:latin typeface="+mn-lt"/>
                <a:ea typeface="+mn-ea"/>
                <a:cs typeface="+mn-cs"/>
              </a:rPr>
              <a:t>fixed-function devices</a:t>
            </a:r>
            <a:r>
              <a:rPr lang="en-US" sz="1200" b="1" i="0" u="none" strike="noStrike" kern="1200" dirty="0">
                <a:solidFill>
                  <a:schemeClr val="tx1"/>
                </a:solidFill>
                <a:effectLst/>
                <a:latin typeface="+mn-lt"/>
                <a:ea typeface="+mn-ea"/>
                <a:cs typeface="+mn-cs"/>
              </a:rPr>
              <a:t>. </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These devices run at fairly high speeds today. #### For instance, switches run at 100Gbit/s per port and #### 6.5 </a:t>
            </a:r>
            <a:r>
              <a:rPr lang="en-US" sz="1200" b="0" i="0" u="none" strike="noStrike" kern="1200" dirty="0" err="1">
                <a:solidFill>
                  <a:schemeClr val="tx1"/>
                </a:solidFill>
                <a:effectLst/>
                <a:latin typeface="+mn-lt"/>
                <a:ea typeface="+mn-ea"/>
                <a:cs typeface="+mn-cs"/>
              </a:rPr>
              <a:t>Tbit</a:t>
            </a:r>
            <a:r>
              <a:rPr lang="en-US" sz="1200" b="0" i="0" u="none" strike="noStrike" kern="1200" dirty="0">
                <a:solidFill>
                  <a:schemeClr val="tx1"/>
                </a:solidFill>
                <a:effectLst/>
                <a:latin typeface="+mn-lt"/>
                <a:ea typeface="+mn-ea"/>
                <a:cs typeface="+mn-cs"/>
              </a:rPr>
              <a:t>/s in aggregate.</a:t>
            </a:r>
            <a:r>
              <a:rPr lang="en-US" sz="1200" b="1"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run at line rates of #### 40-100 Gbit/s. #### The </a:t>
            </a:r>
            <a:r>
              <a:rPr lang="en-US" sz="1200" b="0" i="0" u="none" strike="noStrike" kern="1200" dirty="0" err="1">
                <a:solidFill>
                  <a:schemeClr val="tx1"/>
                </a:solidFill>
                <a:effectLst/>
                <a:latin typeface="+mn-lt"/>
                <a:ea typeface="+mn-ea"/>
                <a:cs typeface="+mn-cs"/>
              </a:rPr>
              <a:t>NetFPGA</a:t>
            </a:r>
            <a:r>
              <a:rPr lang="en-US" sz="1200" b="0" i="0" u="none" strike="noStrike" kern="1200" dirty="0">
                <a:solidFill>
                  <a:schemeClr val="tx1"/>
                </a:solidFill>
                <a:effectLst/>
                <a:latin typeface="+mn-lt"/>
                <a:ea typeface="+mn-ea"/>
                <a:cs typeface="+mn-cs"/>
              </a:rPr>
              <a:t> platform runs at line rates of #### 40 Gbit/s.</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It is easy to get started with programming these devices. For example, you can read the tutorial or attend a workshop. #### However, developing fast packet-processing programs for these substrates that fit within resource constraints is hard.</a:t>
            </a:r>
          </a:p>
        </p:txBody>
      </p:sp>
      <p:sp>
        <p:nvSpPr>
          <p:cNvPr id="4" name="Slide Number Placeholder 3"/>
          <p:cNvSpPr>
            <a:spLocks noGrp="1"/>
          </p:cNvSpPr>
          <p:nvPr>
            <p:ph type="sldNum" sz="quarter" idx="5"/>
          </p:nvPr>
        </p:nvSpPr>
        <p:spPr/>
        <p:txBody>
          <a:bodyPr/>
          <a:lstStyle/>
          <a:p>
            <a:fld id="{822DC16D-7BA6-C54C-A5EF-FE506FEBC1D6}" type="slidenum">
              <a:t>2</a:t>
            </a:fld>
            <a:endParaRPr lang="en-US"/>
          </a:p>
        </p:txBody>
      </p:sp>
    </p:spTree>
    <p:extLst>
      <p:ext uri="{BB962C8B-B14F-4D97-AF65-F5344CB8AC3E}">
        <p14:creationId xmlns:p14="http://schemas.microsoft.com/office/powerpoint/2010/main" val="992726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Our experiment results have shown the advantages of our Chipmunk mainly in two aspects. </a:t>
            </a:r>
            <a:endParaRPr lang="en-US" dirty="0"/>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Domino fails to generate code for most mutations of the original programs because it incorrectly concludes that the programs are too expressive to be implemented, which is avoided in Chipmunk because it reaches 100% for most of them which should be expected. Some programs which is rejected by Chipmunk are all because they reach the timeout we set for them (30 min per iteration). Here the average of compilation time for each mutations in </a:t>
            </a:r>
            <a:r>
              <a:rPr lang="en-US" sz="1200" b="0" i="0" u="none" strike="noStrike" kern="1200" dirty="0" err="1">
                <a:solidFill>
                  <a:schemeClr val="tx1"/>
                </a:solidFill>
                <a:effectLst/>
                <a:latin typeface="+mn-lt"/>
                <a:ea typeface="+mn-ea"/>
                <a:cs typeface="+mn-cs"/>
              </a:rPr>
              <a:t>Flowlet</a:t>
            </a:r>
            <a:r>
              <a:rPr lang="en-US" sz="1200" b="0" i="0" u="none" strike="noStrike" kern="1200" dirty="0">
                <a:solidFill>
                  <a:schemeClr val="tx1"/>
                </a:solidFill>
                <a:effectLst/>
                <a:latin typeface="+mn-lt"/>
                <a:ea typeface="+mn-ea"/>
                <a:cs typeface="+mn-cs"/>
              </a:rPr>
              <a:t> switching is about an hour.</a:t>
            </a:r>
          </a:p>
          <a:p>
            <a:pPr rtl="0"/>
            <a:endParaRPr lang="en-US" sz="1200" b="0" i="0" u="none" strike="noStrike" kern="1200" dirty="0">
              <a:solidFill>
                <a:schemeClr val="tx1"/>
              </a:solidFill>
              <a:effectLst/>
              <a:latin typeface="+mn-lt"/>
              <a:ea typeface="+mn-ea"/>
              <a:cs typeface="+mn-cs"/>
            </a:endParaRPr>
          </a:p>
          <a:p>
            <a:pPr rtl="0"/>
            <a:r>
              <a:rPr lang="en-US" dirty="0"/>
              <a:t>If we provide enough time, they will finally provide the successful compilation result.</a:t>
            </a:r>
          </a:p>
          <a:p>
            <a:pPr rtl="0"/>
            <a:endParaRPr lang="en-US" dirty="0"/>
          </a:p>
          <a:p>
            <a:endParaRPr lang="en-US" dirty="0"/>
          </a:p>
          <a:p>
            <a:r>
              <a:rPr lang="en-US" b="1" dirty="0"/>
              <a:t>Note: add the graph to show why theoretically, Chipmunk should work for every mutator</a:t>
            </a:r>
          </a:p>
          <a:p>
            <a:r>
              <a:rPr lang="en-US" b="1" dirty="0"/>
              <a:t>Note: Make the table and font size larger</a:t>
            </a:r>
          </a:p>
        </p:txBody>
      </p:sp>
      <p:sp>
        <p:nvSpPr>
          <p:cNvPr id="4" name="Slide Number Placeholder 3"/>
          <p:cNvSpPr>
            <a:spLocks noGrp="1"/>
          </p:cNvSpPr>
          <p:nvPr>
            <p:ph type="sldNum" sz="quarter" idx="5"/>
          </p:nvPr>
        </p:nvSpPr>
        <p:spPr/>
        <p:txBody>
          <a:bodyPr/>
          <a:lstStyle/>
          <a:p>
            <a:fld id="{822DC16D-7BA6-C54C-A5EF-FE506FEBC1D6}" type="slidenum">
              <a:rPr lang="en-US"/>
              <a:t>21</a:t>
            </a:fld>
            <a:endParaRPr lang="en-US"/>
          </a:p>
        </p:txBody>
      </p:sp>
    </p:spTree>
    <p:extLst>
      <p:ext uri="{BB962C8B-B14F-4D97-AF65-F5344CB8AC3E}">
        <p14:creationId xmlns:p14="http://schemas.microsoft.com/office/powerpoint/2010/main" val="26542633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general, Chipmunk can compile many mutation that Domino cannot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 will find the optimal resources usage, with smaller depth and width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due to the complexity of program synthesis problem, the compilation time of Chipmunk is much longer than Domino</a:t>
            </a:r>
          </a:p>
          <a:p>
            <a:endParaRPr lang="en-US" dirty="0"/>
          </a:p>
          <a:p>
            <a:r>
              <a:rPr lang="en-US" dirty="0"/>
              <a:t>Emphasize the conclusion again and reiterate the benefit of Chipmunk and show why its result will be much better.</a:t>
            </a:r>
          </a:p>
          <a:p>
            <a:endParaRPr lang="en-US" dirty="0"/>
          </a:p>
          <a:p>
            <a:r>
              <a:rPr lang="en-US" dirty="0"/>
              <a:t>We are currently working on heuristics to speed up Chipmunk’s </a:t>
            </a:r>
            <a:r>
              <a:rPr lang="en-US" dirty="0" err="1"/>
              <a:t>compilaton</a:t>
            </a:r>
            <a:r>
              <a:rPr lang="en-US" dirty="0"/>
              <a:t> time.</a:t>
            </a:r>
          </a:p>
        </p:txBody>
      </p:sp>
      <p:sp>
        <p:nvSpPr>
          <p:cNvPr id="4" name="Slide Number Placeholder 3"/>
          <p:cNvSpPr>
            <a:spLocks noGrp="1"/>
          </p:cNvSpPr>
          <p:nvPr>
            <p:ph type="sldNum" sz="quarter" idx="5"/>
          </p:nvPr>
        </p:nvSpPr>
        <p:spPr/>
        <p:txBody>
          <a:bodyPr/>
          <a:lstStyle/>
          <a:p>
            <a:fld id="{822DC16D-7BA6-C54C-A5EF-FE506FEBC1D6}" type="slidenum">
              <a:rPr lang="en-US"/>
              <a:t>22</a:t>
            </a:fld>
            <a:endParaRPr lang="en-US"/>
          </a:p>
        </p:txBody>
      </p:sp>
    </p:spTree>
    <p:extLst>
      <p:ext uri="{BB962C8B-B14F-4D97-AF65-F5344CB8AC3E}">
        <p14:creationId xmlns:p14="http://schemas.microsoft.com/office/powerpoint/2010/main" val="4964078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so many holes even within a very simple example. We have input Mux to control which value should be fed to one particular stage; we have output mux to determine the value passed to the next stage; we have constant value and immediate value to decide the constants used in stateless and stateful ALU; we have stateful active to monitor which stateful ALU is responsible for modifying the stateful value and we also have stateless opcode to represent the functionality of stateless ALU</a:t>
            </a:r>
          </a:p>
        </p:txBody>
      </p:sp>
      <p:sp>
        <p:nvSpPr>
          <p:cNvPr id="4" name="Slide Number Placeholder 3"/>
          <p:cNvSpPr>
            <a:spLocks noGrp="1"/>
          </p:cNvSpPr>
          <p:nvPr>
            <p:ph type="sldNum" sz="quarter" idx="5"/>
          </p:nvPr>
        </p:nvSpPr>
        <p:spPr/>
        <p:txBody>
          <a:bodyPr/>
          <a:lstStyle/>
          <a:p>
            <a:fld id="{822DC16D-7BA6-C54C-A5EF-FE506FEBC1D6}" type="slidenum">
              <a:rPr lang="en-US" smtClean="0"/>
              <a:t>23</a:t>
            </a:fld>
            <a:endParaRPr lang="en-US"/>
          </a:p>
        </p:txBody>
      </p:sp>
    </p:spTree>
    <p:extLst>
      <p:ext uri="{BB962C8B-B14F-4D97-AF65-F5344CB8AC3E}">
        <p14:creationId xmlns:p14="http://schemas.microsoft.com/office/powerpoint/2010/main" val="21742691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Now, I’ll describe how SKETCH actually performs synthesis given the specification and the partial program. SKETCH uses an algorithm called counterexample-guided inductive synthesis (or CEGIS). </a:t>
            </a:r>
          </a:p>
          <a:p>
            <a:pPr rtl="0"/>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rtl="0"/>
            <a:r>
              <a:rPr lang="en-US" sz="1200" b="1" i="0" u="none" strike="noStrike" kern="1200" dirty="0">
                <a:solidFill>
                  <a:schemeClr val="tx1"/>
                </a:solidFill>
                <a:effectLst/>
                <a:latin typeface="+mn-lt"/>
                <a:ea typeface="+mn-ea"/>
                <a:cs typeface="+mn-cs"/>
              </a:rPr>
              <a:t>The program synthesis problem solves for hole values in the formula in first-order logic which is a QBF (quantified Boolean formula) problem which is harder than SAT problem. Therefore, </a:t>
            </a:r>
            <a:r>
              <a:rPr lang="en-US" sz="1200" b="0" i="0" u="none" strike="noStrike" kern="1200" dirty="0">
                <a:solidFill>
                  <a:schemeClr val="tx1"/>
                </a:solidFill>
                <a:effectLst/>
                <a:latin typeface="+mn-lt"/>
                <a:ea typeface="+mn-ea"/>
                <a:cs typeface="+mn-cs"/>
              </a:rPr>
              <a:t>CEGIS divides the whole program synthesis problem into two phases: synthesis phase and verification phase.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synthesis phase will use try to solve holes’ value assignments to satisfy the ‘partial’ inputs and the verification phase will verify the hole value assignments on all inputs which is specified by programmers. For example, if we set the input range to be 5 bits. In the beginning, sketch will </a:t>
            </a:r>
            <a:r>
              <a:rPr lang="en-US" sz="1200" b="0" i="0" u="none" strike="noStrike" kern="1200" dirty="0" err="1">
                <a:solidFill>
                  <a:schemeClr val="tx1"/>
                </a:solidFill>
                <a:effectLst/>
                <a:latin typeface="+mn-lt"/>
                <a:ea typeface="+mn-ea"/>
                <a:cs typeface="+mn-cs"/>
              </a:rPr>
              <a:t>randoml</a:t>
            </a:r>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y choose subset of all inputs to do the synthesis, if it fails it means there should be no feasible solutions; if it succeeds, it will continue to the verification stage to test more inputs. If we pass the verification, we are lucky enough to find the final solution otherwise, there is at least one input making the current hole assignment fail to work. So we add this counterexample into the input set and repeat synthesis again. Back and forth until we get the final result.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Both synthesis and verification of CEGIS are simpler than directly solve the QBF problem because for each step we either fix test inputs or hole values, turning the QBF problem into a SAT problem which can be fed to a more efficient SAT solver.</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24</a:t>
            </a:fld>
            <a:endParaRPr lang="en-US"/>
          </a:p>
        </p:txBody>
      </p:sp>
    </p:spTree>
    <p:extLst>
      <p:ext uri="{BB962C8B-B14F-4D97-AF65-F5344CB8AC3E}">
        <p14:creationId xmlns:p14="http://schemas.microsoft.com/office/powerpoint/2010/main" val="13382122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initial experiment results look promising. however we think this is still a beginning for this project. Throughout the whole process, we also develop many directions worthwhile for further research. Here, I want to list the three most important ones for open discussion.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As for further speeding up, can we reduce the program synthesis time by using multiple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machine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say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our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own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parallel</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computation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method</a:t>
            </a:r>
            <a:r>
              <a:rPr lang="en-US" sz="1200" b="0" i="0" u="none" strike="noStrike" kern="1200" dirty="0">
                <a:solidFill>
                  <a:schemeClr val="tx1"/>
                </a:solidFill>
                <a:effectLst/>
                <a:latin typeface="+mn-lt"/>
                <a:ea typeface="+mn-ea"/>
                <a:cs typeface="+mn-cs"/>
              </a:rPr>
              <a:t>?  Can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we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try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a:t>
            </a:r>
            <a:r>
              <a:rPr lang="en-US" sz="1200" dirty="0"/>
              <a:t>ynthesize “</a:t>
            </a:r>
            <a:r>
              <a:rPr lang="en-US" sz="1200" dirty="0" err="1"/>
              <a:t>superoptimized</a:t>
            </a:r>
            <a:r>
              <a:rPr lang="en-US" sz="1200" dirty="0"/>
              <a:t>” code for processors</a:t>
            </a:r>
            <a:r>
              <a:rPr lang="en-US" sz="1200" b="0" i="0" u="none" strike="noStrike" kern="1200" dirty="0">
                <a:solidFill>
                  <a:schemeClr val="tx1"/>
                </a:solidFill>
                <a:effectLst/>
                <a:latin typeface="+mn-lt"/>
                <a:ea typeface="+mn-ea"/>
                <a:cs typeface="+mn-cs"/>
              </a:rPr>
              <a:t>? Also, can we s</a:t>
            </a:r>
            <a:r>
              <a:rPr lang="en-US" sz="1200" dirty="0"/>
              <a:t>ynthesize fast but approximate packet-processing programs?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What do we mean by this? Synthesize “</a:t>
            </a:r>
            <a:r>
              <a:rPr lang="en-US" sz="1200" dirty="0" err="1"/>
              <a:t>superoptimized</a:t>
            </a:r>
            <a:r>
              <a:rPr lang="en-US" sz="1200" dirty="0"/>
              <a:t>” code for processors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822DC16D-7BA6-C54C-A5EF-FE506FEBC1D6}" type="slidenum">
              <a:rPr lang="en-US"/>
              <a:t>25</a:t>
            </a:fld>
            <a:endParaRPr lang="en-US"/>
          </a:p>
        </p:txBody>
      </p:sp>
    </p:spTree>
    <p:extLst>
      <p:ext uri="{BB962C8B-B14F-4D97-AF65-F5344CB8AC3E}">
        <p14:creationId xmlns:p14="http://schemas.microsoft.com/office/powerpoint/2010/main" val="9095844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b="1" dirty="0">
              <a:effectLst/>
            </a:endParaRPr>
          </a:p>
        </p:txBody>
      </p:sp>
      <p:sp>
        <p:nvSpPr>
          <p:cNvPr id="4" name="Slide Number Placeholder 3"/>
          <p:cNvSpPr>
            <a:spLocks noGrp="1"/>
          </p:cNvSpPr>
          <p:nvPr>
            <p:ph type="sldNum" sz="quarter" idx="5"/>
          </p:nvPr>
        </p:nvSpPr>
        <p:spPr/>
        <p:txBody>
          <a:bodyPr/>
          <a:lstStyle/>
          <a:p>
            <a:fld id="{822DC16D-7BA6-C54C-A5EF-FE506FEBC1D6}" type="slidenum">
              <a:rPr lang="en-US"/>
              <a:t>26</a:t>
            </a:fld>
            <a:endParaRPr lang="en-US"/>
          </a:p>
        </p:txBody>
      </p:sp>
    </p:spTree>
    <p:extLst>
      <p:ext uri="{BB962C8B-B14F-4D97-AF65-F5344CB8AC3E}">
        <p14:creationId xmlns:p14="http://schemas.microsoft.com/office/powerpoint/2010/main" val="24696460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Chipmunk can beat Domino in almost every aspects at the sacrifice of compilation time. Because the program synthesis problem is a QBF problem</a:t>
            </a:r>
          </a:p>
          <a:p>
            <a:r>
              <a:rPr lang="en-US" dirty="0"/>
              <a:t>whose total time increases exponentially as the number of holes increase. For example, if there are n holes, then the search space will be as large as 2^n </a:t>
            </a:r>
          </a:p>
          <a:p>
            <a:r>
              <a:rPr lang="en-US" dirty="0"/>
              <a:t>and most of our benchmarks generate 200 holes.</a:t>
            </a:r>
          </a:p>
          <a:p>
            <a:endParaRPr lang="en-US" dirty="0"/>
          </a:p>
          <a:p>
            <a:r>
              <a:rPr lang="en-US" dirty="0"/>
              <a:t>Therefore, we come up with three main ideas listed above to speed up synthesis problem. I will discuss them one by one.</a:t>
            </a:r>
          </a:p>
          <a:p>
            <a:endParaRPr lang="en-US" dirty="0"/>
          </a:p>
          <a:p>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27</a:t>
            </a:fld>
            <a:endParaRPr lang="en-US"/>
          </a:p>
        </p:txBody>
      </p:sp>
    </p:spTree>
    <p:extLst>
      <p:ext uri="{BB962C8B-B14F-4D97-AF65-F5344CB8AC3E}">
        <p14:creationId xmlns:p14="http://schemas.microsoft.com/office/powerpoint/2010/main" val="34968719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part is to reduce the constant values appearing in benchmarks. </a:t>
            </a:r>
          </a:p>
          <a:p>
            <a:endParaRPr lang="en-US" dirty="0"/>
          </a:p>
          <a:p>
            <a:r>
              <a:rPr lang="en-US" dirty="0"/>
              <a:t>For example, the example shown in the slides is </a:t>
            </a:r>
            <a:r>
              <a:rPr lang="en-US" dirty="0" err="1"/>
              <a:t>blue_decrease.c</a:t>
            </a:r>
            <a:r>
              <a:rPr lang="en-US" dirty="0"/>
              <a:t> in Domino program. We manually scan the program and downgrade all constants</a:t>
            </a:r>
          </a:p>
          <a:p>
            <a:r>
              <a:rPr lang="en-US" dirty="0"/>
              <a:t>appearing in program into constants within 2-bit range. Here, we replace 10 by 2.</a:t>
            </a:r>
          </a:p>
          <a:p>
            <a:endParaRPr lang="en-US" dirty="0"/>
          </a:p>
          <a:p>
            <a:r>
              <a:rPr lang="en-US" dirty="0"/>
              <a:t>The benefit of this transformation is that all constant/immediate holes appear in Chipmunk will only be 2-bit range which can dramatically reduce the</a:t>
            </a:r>
          </a:p>
          <a:p>
            <a:r>
              <a:rPr lang="en-US" dirty="0"/>
              <a:t>total number of holes. Although we slightly change the semantics of some of benchmarks, but for these case, we only focus on the compilation result</a:t>
            </a:r>
          </a:p>
          <a:p>
            <a:r>
              <a:rPr lang="en-US" dirty="0"/>
              <a:t>so this change is reasonable. </a:t>
            </a:r>
          </a:p>
          <a:p>
            <a:endParaRPr lang="en-US" dirty="0"/>
          </a:p>
          <a:p>
            <a:r>
              <a:rPr lang="en-US" dirty="0"/>
              <a:t>In future work, we will try to add constant synthesis algorithm to avoid semantic modification.</a:t>
            </a:r>
          </a:p>
        </p:txBody>
      </p:sp>
      <p:sp>
        <p:nvSpPr>
          <p:cNvPr id="4" name="Slide Number Placeholder 3"/>
          <p:cNvSpPr>
            <a:spLocks noGrp="1"/>
          </p:cNvSpPr>
          <p:nvPr>
            <p:ph type="sldNum" sz="quarter" idx="5"/>
          </p:nvPr>
        </p:nvSpPr>
        <p:spPr/>
        <p:txBody>
          <a:bodyPr/>
          <a:lstStyle/>
          <a:p>
            <a:fld id="{822DC16D-7BA6-C54C-A5EF-FE506FEBC1D6}" type="slidenum">
              <a:rPr lang="en-US"/>
              <a:t>28</a:t>
            </a:fld>
            <a:endParaRPr lang="en-US"/>
          </a:p>
        </p:txBody>
      </p:sp>
    </p:spTree>
    <p:extLst>
      <p:ext uri="{BB962C8B-B14F-4D97-AF65-F5344CB8AC3E}">
        <p14:creationId xmlns:p14="http://schemas.microsoft.com/office/powerpoint/2010/main" val="865599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first part is to use our own CEGIS algorithm.</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Previously, we introduce the CEGIS algorithm implemented in SKETCH. We referred from that idea to develop our own version of CEGIS.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Instead of throwing the whole synthesis problem with 10-bit input into sketch, we divide into two parts: synthesis &amp; verification in 2-bit input; -&gt; do verification in 10-bit input range -&gt; if the verification failed then we add the counterexample into synthesis part so the synthesis step will have all 2-bit input + counterexample we generated from all previous verification steps; otherwise we are lucky enough to find a sol in smaller input range which satisfies for all 10-bit input.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29</a:t>
            </a:fld>
            <a:endParaRPr lang="en-US"/>
          </a:p>
        </p:txBody>
      </p:sp>
    </p:spTree>
    <p:extLst>
      <p:ext uri="{BB962C8B-B14F-4D97-AF65-F5344CB8AC3E}">
        <p14:creationId xmlns:p14="http://schemas.microsoft.com/office/powerpoint/2010/main" val="23051632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And the main reason why people want to use programmable substrates to gradually replace the traditional fixed ones is that the former enjoy the function flexibility which is not shared by the later one. To be specific, in the background where various AI and IoT applications appear so quickly that people have more requirements for low-level network. However, traditional fixed network substrates have fixed functionality and users cannot fundamentally change it. If the designers want to include more functions into programmable substrates, it may take several years. In addition to programmability, with the growing link speeds, there is a need to speed up the running speed in programmable substrates by using faster packet-processing code. For example,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run at line rates of 40-100 Gbit/s. Switches run at 100Gbit/s per port, a few </a:t>
            </a:r>
            <a:r>
              <a:rPr lang="en-US" sz="1200" b="0" i="0" u="none" strike="noStrike" kern="1200" dirty="0" err="1">
                <a:solidFill>
                  <a:schemeClr val="tx1"/>
                </a:solidFill>
                <a:effectLst/>
                <a:latin typeface="+mn-lt"/>
                <a:ea typeface="+mn-ea"/>
                <a:cs typeface="+mn-cs"/>
              </a:rPr>
              <a:t>Tbit</a:t>
            </a:r>
            <a:r>
              <a:rPr lang="en-US" sz="1200" b="0" i="0" u="none" strike="noStrike" kern="1200" dirty="0">
                <a:solidFill>
                  <a:schemeClr val="tx1"/>
                </a:solidFill>
                <a:effectLst/>
                <a:latin typeface="+mn-lt"/>
                <a:ea typeface="+mn-ea"/>
                <a:cs typeface="+mn-cs"/>
              </a:rPr>
              <a:t>/s in aggregate.</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with this emphasis on using programmable substrates and writing fast packet-processing code in them, developing fast programs is really difficult. </a:t>
            </a:r>
            <a:endParaRPr lang="en-US" dirty="0"/>
          </a:p>
        </p:txBody>
      </p:sp>
      <p:sp>
        <p:nvSpPr>
          <p:cNvPr id="4" name="Slide Number Placeholder 3"/>
          <p:cNvSpPr>
            <a:spLocks noGrp="1"/>
          </p:cNvSpPr>
          <p:nvPr>
            <p:ph type="sldNum" sz="quarter" idx="5"/>
          </p:nvPr>
        </p:nvSpPr>
        <p:spPr/>
        <p:txBody>
          <a:bodyPr/>
          <a:lstStyle/>
          <a:p>
            <a:fld id="{822DC16D-7BA6-C54C-A5EF-FE506FEBC1D6}" type="slidenum">
              <a:t>30</a:t>
            </a:fld>
            <a:endParaRPr lang="en-US"/>
          </a:p>
        </p:txBody>
      </p:sp>
    </p:spTree>
    <p:extLst>
      <p:ext uri="{BB962C8B-B14F-4D97-AF65-F5344CB8AC3E}">
        <p14:creationId xmlns:p14="http://schemas.microsoft.com/office/powerpoint/2010/main" val="704370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Today, there are two main approaches to writing fast programs but none of then is easy to implement.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First of all, we could handcraft the fast programs, #### but it requires manual optimization by experts who are familiar with each underlying hardware architecture. For example, #### they must be aware of the cache and memory hierarchy for CPUs and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 Arithmetic logic units (or ALUs) present in programmable switches; #### and of lookup tables for an FPGA. For instance, Microsoft hired a dedicated team of hardware engineers to program its FPGA-based </a:t>
            </a:r>
            <a:r>
              <a:rPr lang="en-US" sz="1200" b="0" i="0" u="none" strike="noStrike" kern="1200" dirty="0" err="1">
                <a:solidFill>
                  <a:schemeClr val="tx1"/>
                </a:solidFill>
                <a:effectLst/>
                <a:latin typeface="+mn-lt"/>
                <a:ea typeface="+mn-ea"/>
                <a:cs typeface="+mn-cs"/>
              </a:rPr>
              <a:t>SmartNIC</a:t>
            </a:r>
            <a:r>
              <a:rPr lang="en-US" sz="1200" b="0" i="0" u="none" strike="noStrike"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The second approach is to rely on the compiler itself and have the compiler do optimized code generation automatically. A </a:t>
            </a:r>
            <a:r>
              <a:rPr lang="en-US" dirty="0"/>
              <a:t>compiler will definitely alleviate the difficulties of generating such fast code</a:t>
            </a:r>
            <a:r>
              <a:rPr lang="en-US" sz="1200" b="0" i="0" u="none" strike="noStrike" kern="1200" dirty="0">
                <a:solidFill>
                  <a:schemeClr val="tx1"/>
                </a:solidFill>
                <a:effectLst/>
                <a:latin typeface="+mn-lt"/>
                <a:ea typeface="+mn-ea"/>
                <a:cs typeface="+mn-cs"/>
              </a:rPr>
              <a:t>, but building a compiler itself is arduous because #### it requires significant engineering efforts, which is both time-consuming and money-consuming. For instance, Intel, AMD, and ARM have large compiler teams to develop compilers for each of their architectures.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In</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addition, because of the evolving nature of network hardware, and because it’s relatively more new and niche, it sometimes is hard for us to find such a team for newly emerging packet-processing hardware.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TODO: Find citations for all the images.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t>
            </a:r>
            <a:r>
              <a:rPr lang="en-US" sz="1200" dirty="0"/>
              <a:t>of many people (e.g., large compiler teams at Intel/AMD/ARM)</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22DC16D-7BA6-C54C-A5EF-FE506FEBC1D6}" type="slidenum">
              <a:rPr lang="en-US"/>
              <a:t>3</a:t>
            </a:fld>
            <a:endParaRPr lang="en-US"/>
          </a:p>
        </p:txBody>
      </p:sp>
    </p:spTree>
    <p:extLst>
      <p:ext uri="{BB962C8B-B14F-4D97-AF65-F5344CB8AC3E}">
        <p14:creationId xmlns:p14="http://schemas.microsoft.com/office/powerpoint/2010/main" val="27358977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our “own” CEGIS algorithm,</a:t>
            </a:r>
          </a:p>
          <a:p>
            <a:r>
              <a:rPr lang="en-US" dirty="0"/>
              <a:t>we want to add more constrain which not only conserves the function of Chipmunk but also</a:t>
            </a:r>
          </a:p>
          <a:p>
            <a:r>
              <a:rPr lang="en-US" dirty="0"/>
              <a:t>reduce the search space.</a:t>
            </a:r>
          </a:p>
          <a:p>
            <a:endParaRPr lang="en-US" dirty="0"/>
          </a:p>
          <a:p>
            <a:r>
              <a:rPr lang="en-US" dirty="0"/>
              <a:t>In allocation case, we found that all possible position on the LHS can be mapped to one particular </a:t>
            </a:r>
          </a:p>
          <a:p>
            <a:r>
              <a:rPr lang="en-US" dirty="0"/>
              <a:t>way in the RHS, so there must be some benefit if we choose to remove the freedom by forcing </a:t>
            </a:r>
          </a:p>
          <a:p>
            <a:r>
              <a:rPr lang="en-US" dirty="0"/>
              <a:t>packet field to specific container.</a:t>
            </a:r>
          </a:p>
        </p:txBody>
      </p:sp>
      <p:sp>
        <p:nvSpPr>
          <p:cNvPr id="4" name="Slide Number Placeholder 3"/>
          <p:cNvSpPr>
            <a:spLocks noGrp="1"/>
          </p:cNvSpPr>
          <p:nvPr>
            <p:ph type="sldNum" sz="quarter" idx="5"/>
          </p:nvPr>
        </p:nvSpPr>
        <p:spPr/>
        <p:txBody>
          <a:bodyPr/>
          <a:lstStyle/>
          <a:p>
            <a:fld id="{822DC16D-7BA6-C54C-A5EF-FE506FEBC1D6}" type="slidenum">
              <a:rPr lang="en-US"/>
              <a:t>31</a:t>
            </a:fld>
            <a:endParaRPr lang="en-US"/>
          </a:p>
        </p:txBody>
      </p:sp>
    </p:spTree>
    <p:extLst>
      <p:ext uri="{BB962C8B-B14F-4D97-AF65-F5344CB8AC3E}">
        <p14:creationId xmlns:p14="http://schemas.microsoft.com/office/powerpoint/2010/main" val="40757114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some benchmarks, there are only some of the simple operation in packet fields, so we can</a:t>
            </a:r>
          </a:p>
          <a:p>
            <a:r>
              <a:rPr lang="en-US" dirty="0"/>
              <a:t>choose simpler stateless ALU so that the total hole numbers can get slightly decreased. But there</a:t>
            </a:r>
          </a:p>
          <a:p>
            <a:r>
              <a:rPr lang="en-US" dirty="0"/>
              <a:t>are still some disadvantages if we use simplified version of stateless ALU because it may convert</a:t>
            </a:r>
          </a:p>
          <a:p>
            <a:r>
              <a:rPr lang="en-US" dirty="0"/>
              <a:t>from success to failure.</a:t>
            </a:r>
          </a:p>
          <a:p>
            <a:endParaRPr lang="en-US" dirty="0"/>
          </a:p>
          <a:p>
            <a:r>
              <a:rPr lang="en-US" dirty="0"/>
              <a:t>If permitted, we can make full use of the distributed system to run different stateless ALUs</a:t>
            </a:r>
          </a:p>
          <a:p>
            <a:r>
              <a:rPr lang="en-US" dirty="0"/>
              <a:t>In different machine and use optimal result. (fail from full stateless ALU or success from simplified stateless ALU)</a:t>
            </a:r>
          </a:p>
        </p:txBody>
      </p:sp>
      <p:sp>
        <p:nvSpPr>
          <p:cNvPr id="4" name="Slide Number Placeholder 3"/>
          <p:cNvSpPr>
            <a:spLocks noGrp="1"/>
          </p:cNvSpPr>
          <p:nvPr>
            <p:ph type="sldNum" sz="quarter" idx="5"/>
          </p:nvPr>
        </p:nvSpPr>
        <p:spPr/>
        <p:txBody>
          <a:bodyPr/>
          <a:lstStyle/>
          <a:p>
            <a:fld id="{822DC16D-7BA6-C54C-A5EF-FE506FEBC1D6}" type="slidenum">
              <a:rPr lang="en-US"/>
              <a:t>32</a:t>
            </a:fld>
            <a:endParaRPr lang="en-US"/>
          </a:p>
        </p:txBody>
      </p:sp>
    </p:spTree>
    <p:extLst>
      <p:ext uri="{BB962C8B-B14F-4D97-AF65-F5344CB8AC3E}">
        <p14:creationId xmlns:p14="http://schemas.microsoft.com/office/powerpoint/2010/main" val="6884221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2DC16D-7BA6-C54C-A5EF-FE506FEBC1D6}" type="slidenum">
              <a:rPr lang="en-US"/>
              <a:t>33</a:t>
            </a:fld>
            <a:endParaRPr lang="en-US"/>
          </a:p>
        </p:txBody>
      </p:sp>
    </p:spTree>
    <p:extLst>
      <p:ext uri="{BB962C8B-B14F-4D97-AF65-F5344CB8AC3E}">
        <p14:creationId xmlns:p14="http://schemas.microsoft.com/office/powerpoint/2010/main" val="28037337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2DC16D-7BA6-C54C-A5EF-FE506FEBC1D6}" type="slidenum">
              <a:rPr lang="en-US"/>
              <a:t>34</a:t>
            </a:fld>
            <a:endParaRPr lang="en-US"/>
          </a:p>
        </p:txBody>
      </p:sp>
    </p:spTree>
    <p:extLst>
      <p:ext uri="{BB962C8B-B14F-4D97-AF65-F5344CB8AC3E}">
        <p14:creationId xmlns:p14="http://schemas.microsoft.com/office/powerpoint/2010/main" val="26291915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Be consistent between network devices, network substrates, packet-processing devices, etc.</a:t>
            </a:r>
          </a:p>
          <a:p>
            <a:pPr marL="228600" indent="-228600">
              <a:buAutoNum type="arabicPeriod"/>
            </a:pPr>
            <a:r>
              <a:rPr lang="en-US" dirty="0"/>
              <a:t>Fast program vs. fast packet processing programs.</a:t>
            </a:r>
          </a:p>
          <a:p>
            <a:pPr marL="228600" indent="-228600">
              <a:buAutoNum type="arabicPeriod"/>
            </a:pPr>
            <a:r>
              <a:rPr lang="en-US" dirty="0"/>
              <a:t>Alignment of arrows</a:t>
            </a:r>
          </a:p>
          <a:p>
            <a:pPr marL="228600" indent="-228600">
              <a:buAutoNum type="arabicPeriod"/>
            </a:pPr>
            <a:r>
              <a:rPr lang="en-US" dirty="0"/>
              <a:t>Consistency of fonts across all slides</a:t>
            </a:r>
          </a:p>
        </p:txBody>
      </p:sp>
      <p:sp>
        <p:nvSpPr>
          <p:cNvPr id="4" name="Slide Number Placeholder 3"/>
          <p:cNvSpPr>
            <a:spLocks noGrp="1"/>
          </p:cNvSpPr>
          <p:nvPr>
            <p:ph type="sldNum" sz="quarter" idx="10"/>
          </p:nvPr>
        </p:nvSpPr>
        <p:spPr/>
        <p:txBody>
          <a:bodyPr/>
          <a:lstStyle/>
          <a:p>
            <a:fld id="{822DC16D-7BA6-C54C-A5EF-FE506FEBC1D6}" type="slidenum">
              <a:rPr lang="en-US" smtClean="0"/>
              <a:t>35</a:t>
            </a:fld>
            <a:endParaRPr lang="en-US"/>
          </a:p>
        </p:txBody>
      </p:sp>
    </p:spTree>
    <p:extLst>
      <p:ext uri="{BB962C8B-B14F-4D97-AF65-F5344CB8AC3E}">
        <p14:creationId xmlns:p14="http://schemas.microsoft.com/office/powerpoint/2010/main" val="1832696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Let’s look at a simple example that illustrates how it can be tricky to write fast packet-processing programs for these substrates. For packet-processing substrates like switches, compilers must fit the program into the hardware or reject it as being too expressive for the hardware.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Consider an example from the Domino programming language for programming packet-processing algorithms. We’ll talk about Domino in more detail later, but for now it’s sufficient to think of it as </a:t>
            </a:r>
            <a:r>
              <a:rPr lang="en-US" altLang="zh-CN"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a language that allows you to write C-style code and </a:t>
            </a:r>
            <a:r>
              <a:rPr lang="en-US" altLang="zh-CN"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automatically compiles into hardware configurations for programmable switches. So you write code like this: </a:t>
            </a:r>
            <a:r>
              <a:rPr lang="en-US" sz="1200" b="0" i="0" u="none" strike="noStrike" kern="1200" dirty="0" err="1">
                <a:solidFill>
                  <a:schemeClr val="tx1"/>
                </a:solidFill>
                <a:effectLst/>
                <a:latin typeface="+mn-lt"/>
                <a:ea typeface="+mn-ea"/>
                <a:cs typeface="+mn-cs"/>
              </a:rPr>
              <a:t>pkt.x</a:t>
            </a:r>
            <a:r>
              <a:rPr lang="en-US" sz="1200" b="0" i="0" u="none" strike="noStrike" kern="1200" dirty="0">
                <a:solidFill>
                  <a:schemeClr val="tx1"/>
                </a:solidFill>
                <a:effectLst/>
                <a:latin typeface="+mn-lt"/>
                <a:ea typeface="+mn-ea"/>
                <a:cs typeface="+mn-cs"/>
              </a:rPr>
              <a:t> = count; count += 1;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and the compiler automatically figures out what ALU inputs to use, what opcodes to use, and how to configure the hardware </a:t>
            </a:r>
            <a:r>
              <a:rPr lang="en-US" sz="1200" b="0" i="0" u="none" strike="noStrike" kern="1200" dirty="0" err="1">
                <a:solidFill>
                  <a:schemeClr val="tx1"/>
                </a:solidFill>
                <a:effectLst/>
                <a:latin typeface="+mn-lt"/>
                <a:ea typeface="+mn-ea"/>
                <a:cs typeface="+mn-cs"/>
              </a:rPr>
              <a:t>muxes</a:t>
            </a:r>
            <a:r>
              <a:rPr lang="en-US"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what could go wrong with this setup.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Today’s</a:t>
            </a:r>
            <a:r>
              <a:rPr lang="zh-CN" altLang="en-US" sz="1200" b="0" i="0" u="none" strike="noStrike" kern="1200" dirty="0">
                <a:solidFill>
                  <a:schemeClr val="tx1"/>
                </a:solidFill>
                <a:effectLst/>
                <a:latin typeface="+mn-lt"/>
                <a:ea typeface="+mn-ea"/>
                <a:cs typeface="+mn-cs"/>
              </a:rPr>
              <a:t> </a:t>
            </a:r>
            <a:r>
              <a:rPr lang="en-US" sz="1200" dirty="0"/>
              <a:t>compilers produce different outcomes on semantically-equivalent programs. </a:t>
            </a:r>
            <a:r>
              <a:rPr lang="en-US" sz="1200" b="0" i="0" u="none" strike="noStrike" kern="1200" dirty="0">
                <a:solidFill>
                  <a:schemeClr val="tx1"/>
                </a:solidFill>
                <a:effectLst/>
                <a:latin typeface="+mn-lt"/>
                <a:ea typeface="+mn-ea"/>
                <a:cs typeface="+mn-cs"/>
              </a:rPr>
              <a:t>Let’s look at a real example from Domino. Let’s say you want a program that sets an indicator variable on the first packet.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You could write it this way.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But Domino’s compiler algorithms will fail to find a hardware configuration to implement it. However,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if you change it to this other version of the code, which is semantically equivalent,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now Domino can find it. This is because Domino’s heuristics are not intelligent enough to realize that these programs are the same.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While you can develop specific compiler algorithms to fix this particular issue, this is still a problem that crops up in other scenarios, and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even happens with commercial P4 compilers as well, where a slight modification to your code can cause it to suddenly compile without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any</a:t>
            </a:r>
            <a:r>
              <a:rPr lang="en-US" sz="1200" b="0" i="0" u="none" strike="noStrike" kern="1200" dirty="0">
                <a:solidFill>
                  <a:schemeClr val="tx1"/>
                </a:solidFill>
                <a:effectLst/>
                <a:latin typeface="+mn-lt"/>
                <a:ea typeface="+mn-ea"/>
                <a:cs typeface="+mn-cs"/>
              </a:rPr>
              <a:t> particularly good reason.</a:t>
            </a:r>
          </a:p>
        </p:txBody>
      </p:sp>
      <p:sp>
        <p:nvSpPr>
          <p:cNvPr id="4" name="Slide Number Placeholder 3"/>
          <p:cNvSpPr>
            <a:spLocks noGrp="1"/>
          </p:cNvSpPr>
          <p:nvPr>
            <p:ph type="sldNum" sz="quarter" idx="5"/>
          </p:nvPr>
        </p:nvSpPr>
        <p:spPr/>
        <p:txBody>
          <a:bodyPr/>
          <a:lstStyle/>
          <a:p>
            <a:fld id="{822DC16D-7BA6-C54C-A5EF-FE506FEBC1D6}" type="slidenum">
              <a:rPr lang="en-US"/>
              <a:t>4</a:t>
            </a:fld>
            <a:endParaRPr lang="en-US"/>
          </a:p>
        </p:txBody>
      </p:sp>
    </p:spTree>
    <p:extLst>
      <p:ext uri="{BB962C8B-B14F-4D97-AF65-F5344CB8AC3E}">
        <p14:creationId xmlns:p14="http://schemas.microsoft.com/office/powerpoint/2010/main" val="3016038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So in response to the above concerns, our proposal is to use the field of program synthesis to develop code generators for packet-processing code.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 At a really high level, program synthesis is the process of automatically generating a program that satisfies a given specification. A program synthesis engine takes two inputs: #### (1) </a:t>
            </a:r>
            <a:r>
              <a:rPr lang="en-US" altLang="zh-CN" sz="1200" b="0" i="0" u="none" strike="noStrike" kern="1200" dirty="0">
                <a:solidFill>
                  <a:schemeClr val="tx1"/>
                </a:solidFill>
                <a:effectLst/>
                <a:latin typeface="+mn-lt"/>
                <a:ea typeface="+mn-ea"/>
                <a:cs typeface="+mn-cs"/>
              </a:rPr>
              <a:t>a search space of partial</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programs</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 (2) a specification. </a:t>
            </a:r>
            <a:r>
              <a:rPr 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Then the program synthesis engine uses an exhaustive search algorithm </a:t>
            </a:r>
            <a:r>
              <a:rPr 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 find the completed</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program that satisfies specification. </a:t>
            </a:r>
            <a:r>
              <a:rPr lang="en-US" sz="1200" b="0" i="0" u="none" strike="noStrike" kern="1200" dirty="0">
                <a:solidFill>
                  <a:schemeClr val="tx1"/>
                </a:solidFill>
                <a:effectLst/>
                <a:latin typeface="+mn-lt"/>
                <a:ea typeface="+mn-ea"/>
                <a:cs typeface="+mn-cs"/>
              </a:rPr>
              <a:t>#### To be specific, we can use search space of partial programs to represent the machine code skeletons and #### use specification to represent the high-level language program.</a:t>
            </a:r>
            <a:endParaRPr lang="en-US" altLang="zh-CN"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In essence, our main idea is to use program synthesis as an enabling technology for rapidly building compilers for emerging packet-processing hardware.</a:t>
            </a:r>
          </a:p>
        </p:txBody>
      </p:sp>
      <p:sp>
        <p:nvSpPr>
          <p:cNvPr id="4" name="Slide Number Placeholder 3"/>
          <p:cNvSpPr>
            <a:spLocks noGrp="1"/>
          </p:cNvSpPr>
          <p:nvPr>
            <p:ph type="sldNum" sz="quarter" idx="5"/>
          </p:nvPr>
        </p:nvSpPr>
        <p:spPr/>
        <p:txBody>
          <a:bodyPr/>
          <a:lstStyle/>
          <a:p>
            <a:fld id="{822DC16D-7BA6-C54C-A5EF-FE506FEBC1D6}" type="slidenum">
              <a:rPr lang="en-US"/>
              <a:t>5</a:t>
            </a:fld>
            <a:endParaRPr lang="en-US"/>
          </a:p>
        </p:txBody>
      </p:sp>
    </p:spTree>
    <p:extLst>
      <p:ext uri="{BB962C8B-B14F-4D97-AF65-F5344CB8AC3E}">
        <p14:creationId xmlns:p14="http://schemas.microsoft.com/office/powerpoint/2010/main" val="2789077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Now, before I talk about applying program synthesis to generating fast packet-processing code, I’ll give you a brief tutorial on program synthesis. The program synthesis tool we used is SKETCH.</a:t>
            </a:r>
          </a:p>
          <a:p>
            <a:pPr rtl="0"/>
            <a:endParaRPr lang="en-US" b="0" dirty="0">
              <a:effectLst/>
            </a:endParaRPr>
          </a:p>
          <a:p>
            <a:pPr rtl="0"/>
            <a:r>
              <a:rPr lang="en-US" sz="1200" b="0" i="0" u="none" strike="noStrike" kern="1200" dirty="0">
                <a:solidFill>
                  <a:schemeClr val="tx1"/>
                </a:solidFill>
                <a:effectLst/>
                <a:latin typeface="+mn-lt"/>
                <a:ea typeface="+mn-ea"/>
                <a:cs typeface="+mn-cs"/>
              </a:rPr>
              <a:t>SKETCH takes two programs as inputs: one is #### partial program containing holes that represent unknown values and the other one is  #### the specification. #### They will be fed into the SKETCH synthesizer. The goal is to find a hole assignment which guarantees that the specification program and the partial program are semantically equivalent. #### SKETCH here will either find a hole assignment to make partial program become a full one if there is any feasible solutions or  ####  return infeasible if none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exists</a:t>
            </a:r>
            <a:r>
              <a:rPr lang="en-US" sz="1200" b="0" i="0" u="none" strike="noStrike" kern="1200" dirty="0">
                <a:solidFill>
                  <a:schemeClr val="tx1"/>
                </a:solidFill>
                <a:effectLst/>
                <a:latin typeface="+mn-lt"/>
                <a:ea typeface="+mn-ea"/>
                <a:cs typeface="+mn-cs"/>
              </a:rPr>
              <a:t>.</a:t>
            </a:r>
            <a:endParaRPr lang="en-US" b="0" dirty="0">
              <a:effectLst/>
            </a:endParaRPr>
          </a:p>
        </p:txBody>
      </p:sp>
      <p:sp>
        <p:nvSpPr>
          <p:cNvPr id="4" name="Slide Number Placeholder 3"/>
          <p:cNvSpPr>
            <a:spLocks noGrp="1"/>
          </p:cNvSpPr>
          <p:nvPr>
            <p:ph type="sldNum" sz="quarter" idx="5"/>
          </p:nvPr>
        </p:nvSpPr>
        <p:spPr/>
        <p:txBody>
          <a:bodyPr/>
          <a:lstStyle/>
          <a:p>
            <a:fld id="{822DC16D-7BA6-C54C-A5EF-FE506FEBC1D6}" type="slidenum">
              <a:rPr lang="en-US"/>
              <a:t>6</a:t>
            </a:fld>
            <a:endParaRPr lang="en-US"/>
          </a:p>
        </p:txBody>
      </p:sp>
    </p:spTree>
    <p:extLst>
      <p:ext uri="{BB962C8B-B14F-4D97-AF65-F5344CB8AC3E}">
        <p14:creationId xmlns:p14="http://schemas.microsoft.com/office/powerpoint/2010/main" val="958970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For a concrete example, #### the specification is a function that adds its input to itself three times. #### Here is an partial program that we can supply to SKETCH. ####</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 represents an unknown constant called a hole. #### Now, SKETCH can find a hole assignment for this partial program and complete the program by setting the hole to 3. On the other hand, #### if we consider another partial program, SKETCH cannot find a hole assignment for it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and will say that it is infeasible.</a:t>
            </a:r>
            <a:endParaRPr lang="en-US" b="0" dirty="0">
              <a:effectLst/>
            </a:endParaRPr>
          </a:p>
          <a:p>
            <a:endParaRPr lang="en-US" dirty="0"/>
          </a:p>
          <a:p>
            <a:endParaRPr lang="en-US" dirty="0"/>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22DC16D-7BA6-C54C-A5EF-FE506FEBC1D6}" type="slidenum">
              <a:rPr lang="en-US"/>
              <a:t>7</a:t>
            </a:fld>
            <a:endParaRPr lang="en-US"/>
          </a:p>
        </p:txBody>
      </p:sp>
    </p:spTree>
    <p:extLst>
      <p:ext uri="{BB962C8B-B14F-4D97-AF65-F5344CB8AC3E}">
        <p14:creationId xmlns:p14="http://schemas.microsoft.com/office/powerpoint/2010/main" val="3511010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why synthesis might be suitable for code generation in the context of packet processing.</a:t>
            </a:r>
          </a:p>
          <a:p>
            <a:endParaRPr lang="en-US" dirty="0"/>
          </a:p>
          <a:p>
            <a:r>
              <a:rPr lang="en-US" sz="1200" b="0" i="0" u="none" strike="noStrike" kern="1200" dirty="0">
                <a:solidFill>
                  <a:schemeClr val="tx1"/>
                </a:solidFill>
                <a:effectLst/>
                <a:latin typeface="+mn-lt"/>
                <a:ea typeface="+mn-ea"/>
                <a:cs typeface="+mn-cs"/>
              </a:rPr>
              <a:t> #### </a:t>
            </a:r>
            <a:r>
              <a:rPr lang="en-US" dirty="0"/>
              <a:t>First, for fast packet processing code, there is a lot of value in finding high-quality code using the exhaustive search algorithms used by program synthesis. Now, what do we mean by high quality?</a:t>
            </a:r>
          </a:p>
          <a:p>
            <a:endParaRPr lang="en-US" dirty="0"/>
          </a:p>
          <a:p>
            <a:r>
              <a:rPr lang="en-US" sz="1200" b="0" i="0" u="none" strike="noStrike" kern="1200" dirty="0">
                <a:solidFill>
                  <a:schemeClr val="tx1"/>
                </a:solidFill>
                <a:effectLst/>
                <a:latin typeface="+mn-lt"/>
                <a:ea typeface="+mn-ea"/>
                <a:cs typeface="+mn-cs"/>
              </a:rPr>
              <a:t> #### </a:t>
            </a:r>
            <a:r>
              <a:rPr lang="en-US" dirty="0"/>
              <a:t>Here are some example metrics that we could use to define the quality of the generated code. For RMT/PISA-style pipelined architectures, it could be the latency consumed by packets as they go through the pipeline. For NPU-style processor architectures, such as network processors, it could be the throughput that can be achieved by a certain packet-processing program. </a:t>
            </a:r>
          </a:p>
          <a:p>
            <a:endParaRPr lang="en-US" dirty="0"/>
          </a:p>
          <a:p>
            <a:r>
              <a:rPr lang="en-US" sz="1200" b="0" i="0" u="none" strike="noStrike" kern="1200" dirty="0">
                <a:solidFill>
                  <a:schemeClr val="tx1"/>
                </a:solidFill>
                <a:effectLst/>
                <a:latin typeface="+mn-lt"/>
                <a:ea typeface="+mn-ea"/>
                <a:cs typeface="+mn-cs"/>
              </a:rPr>
              <a:t> #### </a:t>
            </a:r>
            <a:r>
              <a:rPr lang="en-US" dirty="0"/>
              <a:t>In such cases, we believe that synthesis may be able to discover high-quality assembly implementations of packet-processing programs</a:t>
            </a:r>
            <a:r>
              <a:rPr lang="en-US" sz="1200" b="0" i="0" u="none" strike="noStrike" kern="1200" dirty="0">
                <a:solidFill>
                  <a:schemeClr val="tx1"/>
                </a:solidFill>
                <a:effectLst/>
                <a:latin typeface="+mn-lt"/>
                <a:ea typeface="+mn-ea"/>
                <a:cs typeface="+mn-cs"/>
              </a:rPr>
              <a:t> #### </a:t>
            </a:r>
            <a:r>
              <a:rPr lang="en-US" dirty="0"/>
              <a:t>with lower engineering effort relative to handcrafted compiler rules for translating programs into machine code.</a:t>
            </a:r>
          </a:p>
        </p:txBody>
      </p:sp>
      <p:sp>
        <p:nvSpPr>
          <p:cNvPr id="4" name="Slide Number Placeholder 3"/>
          <p:cNvSpPr>
            <a:spLocks noGrp="1"/>
          </p:cNvSpPr>
          <p:nvPr>
            <p:ph type="sldNum" sz="quarter" idx="5"/>
          </p:nvPr>
        </p:nvSpPr>
        <p:spPr/>
        <p:txBody>
          <a:bodyPr/>
          <a:lstStyle/>
          <a:p>
            <a:fld id="{822DC16D-7BA6-C54C-A5EF-FE506FEBC1D6}" type="slidenum">
              <a:rPr lang="en-US" smtClean="0"/>
              <a:t>8</a:t>
            </a:fld>
            <a:endParaRPr lang="en-US"/>
          </a:p>
        </p:txBody>
      </p:sp>
    </p:spTree>
    <p:extLst>
      <p:ext uri="{BB962C8B-B14F-4D97-AF65-F5344CB8AC3E}">
        <p14:creationId xmlns:p14="http://schemas.microsoft.com/office/powerpoint/2010/main" val="2784588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program synthesis problems face a key challenge: they can be very time consuming to solve because</a:t>
            </a:r>
            <a:r>
              <a:rPr lang="en-US" sz="1200" b="0" i="0" u="none" strike="noStrike" kern="1200" dirty="0">
                <a:solidFill>
                  <a:schemeClr val="tx1"/>
                </a:solidFill>
                <a:effectLst/>
                <a:latin typeface="+mn-lt"/>
                <a:ea typeface="+mn-ea"/>
                <a:cs typeface="+mn-cs"/>
              </a:rPr>
              <a:t> #### </a:t>
            </a:r>
            <a:r>
              <a:rPr lang="en-US" dirty="0"/>
              <a:t>the search space of implementation candidates can be made very large and a correct implementation that satisfies the spec could be hiding in a small area of the search space. </a:t>
            </a:r>
            <a:r>
              <a:rPr lang="en-US" sz="1200" b="0" i="0" u="none" strike="noStrike" kern="1200" dirty="0">
                <a:solidFill>
                  <a:schemeClr val="tx1"/>
                </a:solidFill>
                <a:effectLst/>
                <a:latin typeface="+mn-lt"/>
                <a:ea typeface="+mn-ea"/>
                <a:cs typeface="+mn-cs"/>
              </a:rPr>
              <a:t>#### </a:t>
            </a:r>
            <a:r>
              <a:rPr lang="en-US" dirty="0"/>
              <a:t>This is similar to finding a needle in a haystack. We need a magnifying glass. However, it is still meaningful to use it for packet processing mainly because of two reasons.</a:t>
            </a:r>
          </a:p>
          <a:p>
            <a:endParaRPr lang="en-US" dirty="0"/>
          </a:p>
          <a:p>
            <a:r>
              <a:rPr lang="en-US" sz="1200" b="0" i="0" u="none" strike="noStrike" kern="1200" dirty="0">
                <a:solidFill>
                  <a:schemeClr val="tx1"/>
                </a:solidFill>
                <a:effectLst/>
                <a:latin typeface="+mn-lt"/>
                <a:ea typeface="+mn-ea"/>
                <a:cs typeface="+mn-cs"/>
              </a:rPr>
              <a:t> #### </a:t>
            </a:r>
            <a:r>
              <a:rPr lang="en-US" dirty="0"/>
              <a:t>First, we can leverage domain structure that is unique to fast packet processing. </a:t>
            </a:r>
            <a:r>
              <a:rPr lang="en-US" sz="1200" b="0" i="0" u="none" strike="noStrike" kern="1200" dirty="0">
                <a:solidFill>
                  <a:schemeClr val="tx1"/>
                </a:solidFill>
                <a:effectLst/>
                <a:latin typeface="+mn-lt"/>
                <a:ea typeface="+mn-ea"/>
                <a:cs typeface="+mn-cs"/>
              </a:rPr>
              <a:t>#### </a:t>
            </a:r>
            <a:r>
              <a:rPr lang="en-US" dirty="0"/>
              <a:t>For instance, most fast packet-processing programs are naturally small and simple. As an example, if you look at a congestion control scheme like RCP or an AQM scheme like BLUE, it’s only a few lines of pseudocode. Similarly, if you look at a packet-processing language like P4, there are no pointers or loops because these can ensure the deterministic line-rate performance. </a:t>
            </a:r>
            <a:r>
              <a:rPr lang="en-US" sz="1200" b="0" i="0" u="none" strike="noStrike" kern="1200" dirty="0">
                <a:solidFill>
                  <a:schemeClr val="tx1"/>
                </a:solidFill>
                <a:effectLst/>
                <a:latin typeface="+mn-lt"/>
                <a:ea typeface="+mn-ea"/>
                <a:cs typeface="+mn-cs"/>
              </a:rPr>
              <a:t>#### </a:t>
            </a:r>
            <a:r>
              <a:rPr lang="en-US" dirty="0"/>
              <a:t>Also, packet-processing </a:t>
            </a:r>
            <a:r>
              <a:rPr lang="en-US" sz="1200" dirty="0"/>
              <a:t>programs don’t change that often, so long synthesis times are not as much of a concern</a:t>
            </a:r>
            <a:r>
              <a:rPr lang="zh-CN" altLang="en-US" sz="1200" dirty="0"/>
              <a:t> </a:t>
            </a:r>
            <a:r>
              <a:rPr lang="en-US" altLang="zh-CN" sz="1200" dirty="0"/>
              <a:t>because usually the frequency of code generation is low.</a:t>
            </a:r>
          </a:p>
          <a:p>
            <a:endParaRPr lang="en-US" dirty="0"/>
          </a:p>
          <a:p>
            <a:r>
              <a:rPr lang="en-US" sz="1200" b="0" i="0" u="none" strike="noStrike" kern="1200" dirty="0">
                <a:solidFill>
                  <a:schemeClr val="tx1"/>
                </a:solidFill>
                <a:effectLst/>
                <a:latin typeface="+mn-lt"/>
                <a:ea typeface="+mn-ea"/>
                <a:cs typeface="+mn-cs"/>
              </a:rPr>
              <a:t> #### </a:t>
            </a:r>
            <a:r>
              <a:rPr lang="en-US" dirty="0"/>
              <a:t>The second reason has to do with improvements in program synthesis technology over the last 15 years. </a:t>
            </a:r>
            <a:r>
              <a:rPr lang="en-US" sz="1200" b="0" i="0" u="none" strike="noStrike" kern="1200" dirty="0">
                <a:solidFill>
                  <a:schemeClr val="tx1"/>
                </a:solidFill>
                <a:effectLst/>
                <a:latin typeface="+mn-lt"/>
                <a:ea typeface="+mn-ea"/>
                <a:cs typeface="+mn-cs"/>
              </a:rPr>
              <a:t>#### </a:t>
            </a:r>
            <a:r>
              <a:rPr lang="en-US" dirty="0"/>
              <a:t>Currently, there are several mature open-source synthesis tools such as SKETCH, Rosette, and promising real-world applications of synthesis. It is also an active area of research among the programming languages and formal verification community.</a:t>
            </a:r>
            <a:r>
              <a:rPr lang="en-US" sz="1200" b="0" i="0" u="none" strike="noStrike" kern="1200" dirty="0">
                <a:solidFill>
                  <a:schemeClr val="tx1"/>
                </a:solidFill>
                <a:effectLst/>
                <a:latin typeface="+mn-lt"/>
                <a:ea typeface="+mn-ea"/>
                <a:cs typeface="+mn-cs"/>
              </a:rPr>
              <a:t> #### Since 2014 there has also been a yearly program synthesis competition comparing different algorithms for program synthesis. </a:t>
            </a:r>
            <a:r>
              <a:rPr lang="en-US" sz="1200" dirty="0"/>
              <a:t>So every year, we could get more program synthesis tools through this competition.</a:t>
            </a:r>
          </a:p>
        </p:txBody>
      </p:sp>
      <p:sp>
        <p:nvSpPr>
          <p:cNvPr id="4" name="Slide Number Placeholder 3"/>
          <p:cNvSpPr>
            <a:spLocks noGrp="1"/>
          </p:cNvSpPr>
          <p:nvPr>
            <p:ph type="sldNum" sz="quarter" idx="5"/>
          </p:nvPr>
        </p:nvSpPr>
        <p:spPr/>
        <p:txBody>
          <a:bodyPr/>
          <a:lstStyle/>
          <a:p>
            <a:fld id="{822DC16D-7BA6-C54C-A5EF-FE506FEBC1D6}" type="slidenum">
              <a:rPr lang="en-US"/>
              <a:t>9</a:t>
            </a:fld>
            <a:endParaRPr lang="en-US"/>
          </a:p>
        </p:txBody>
      </p:sp>
    </p:spTree>
    <p:extLst>
      <p:ext uri="{BB962C8B-B14F-4D97-AF65-F5344CB8AC3E}">
        <p14:creationId xmlns:p14="http://schemas.microsoft.com/office/powerpoint/2010/main" val="2557836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14088-92CA-3A40-8035-5DCF95C938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D18936-BAA0-E646-9DC3-E392B988A3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D84657-B3CA-3849-9C26-F6B06F490D43}"/>
              </a:ext>
            </a:extLst>
          </p:cNvPr>
          <p:cNvSpPr>
            <a:spLocks noGrp="1"/>
          </p:cNvSpPr>
          <p:nvPr>
            <p:ph type="dt" sz="half" idx="10"/>
          </p:nvPr>
        </p:nvSpPr>
        <p:spPr/>
        <p:txBody>
          <a:bodyPr/>
          <a:lstStyle/>
          <a:p>
            <a:fld id="{0A57F018-826C-CE4C-A706-F4FED366862D}" type="datetimeFigureOut">
              <a:t>11/13/19</a:t>
            </a:fld>
            <a:endParaRPr lang="en-US"/>
          </a:p>
        </p:txBody>
      </p:sp>
      <p:sp>
        <p:nvSpPr>
          <p:cNvPr id="5" name="Footer Placeholder 4">
            <a:extLst>
              <a:ext uri="{FF2B5EF4-FFF2-40B4-BE49-F238E27FC236}">
                <a16:creationId xmlns:a16="http://schemas.microsoft.com/office/drawing/2014/main" id="{D9DB59E3-AD4D-9947-8F31-487C51A02D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36E627-DE85-5C42-9236-0C0603E6269F}"/>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4233031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7D29C-150E-B142-8D48-3E9A8B947F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7ECBF3-B4A8-2244-AF26-AA4F6B7A7A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6E5B63-ACD0-5246-A37D-187ADE7654F5}"/>
              </a:ext>
            </a:extLst>
          </p:cNvPr>
          <p:cNvSpPr>
            <a:spLocks noGrp="1"/>
          </p:cNvSpPr>
          <p:nvPr>
            <p:ph type="dt" sz="half" idx="10"/>
          </p:nvPr>
        </p:nvSpPr>
        <p:spPr/>
        <p:txBody>
          <a:bodyPr/>
          <a:lstStyle/>
          <a:p>
            <a:fld id="{0A57F018-826C-CE4C-A706-F4FED366862D}" type="datetimeFigureOut">
              <a:t>11/13/19</a:t>
            </a:fld>
            <a:endParaRPr lang="en-US"/>
          </a:p>
        </p:txBody>
      </p:sp>
      <p:sp>
        <p:nvSpPr>
          <p:cNvPr id="5" name="Footer Placeholder 4">
            <a:extLst>
              <a:ext uri="{FF2B5EF4-FFF2-40B4-BE49-F238E27FC236}">
                <a16:creationId xmlns:a16="http://schemas.microsoft.com/office/drawing/2014/main" id="{4139EDFF-45E5-A843-AB47-35F2BC521D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5453A1-7A3E-234F-871E-0A582530CBD3}"/>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1231233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BB3BA8-8921-5C4A-9C71-D3D0FC1BD8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6FB987-78F8-BB45-AB3F-74A5598B41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16935-0CBF-DA4C-B7C7-D868509C61A6}"/>
              </a:ext>
            </a:extLst>
          </p:cNvPr>
          <p:cNvSpPr>
            <a:spLocks noGrp="1"/>
          </p:cNvSpPr>
          <p:nvPr>
            <p:ph type="dt" sz="half" idx="10"/>
          </p:nvPr>
        </p:nvSpPr>
        <p:spPr/>
        <p:txBody>
          <a:bodyPr/>
          <a:lstStyle/>
          <a:p>
            <a:fld id="{0A57F018-826C-CE4C-A706-F4FED366862D}" type="datetimeFigureOut">
              <a:t>11/13/19</a:t>
            </a:fld>
            <a:endParaRPr lang="en-US"/>
          </a:p>
        </p:txBody>
      </p:sp>
      <p:sp>
        <p:nvSpPr>
          <p:cNvPr id="5" name="Footer Placeholder 4">
            <a:extLst>
              <a:ext uri="{FF2B5EF4-FFF2-40B4-BE49-F238E27FC236}">
                <a16:creationId xmlns:a16="http://schemas.microsoft.com/office/drawing/2014/main" id="{DF938EDA-B21C-734A-90C7-657CE9BC30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875360-966A-304D-860F-B04DB69E898E}"/>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146315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C362B-A56B-D345-9CE0-5872C20687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731AE1-0FBA-5A45-BFE7-765EA81A71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DD50A0-C12B-B84B-9E7E-F02DE1866AF5}"/>
              </a:ext>
            </a:extLst>
          </p:cNvPr>
          <p:cNvSpPr>
            <a:spLocks noGrp="1"/>
          </p:cNvSpPr>
          <p:nvPr>
            <p:ph type="dt" sz="half" idx="10"/>
          </p:nvPr>
        </p:nvSpPr>
        <p:spPr/>
        <p:txBody>
          <a:bodyPr/>
          <a:lstStyle/>
          <a:p>
            <a:fld id="{0A57F018-826C-CE4C-A706-F4FED366862D}" type="datetimeFigureOut">
              <a:t>11/13/19</a:t>
            </a:fld>
            <a:endParaRPr lang="en-US"/>
          </a:p>
        </p:txBody>
      </p:sp>
      <p:sp>
        <p:nvSpPr>
          <p:cNvPr id="5" name="Footer Placeholder 4">
            <a:extLst>
              <a:ext uri="{FF2B5EF4-FFF2-40B4-BE49-F238E27FC236}">
                <a16:creationId xmlns:a16="http://schemas.microsoft.com/office/drawing/2014/main" id="{A7E4B27E-26FF-1B41-90D4-A0B498ECEA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D8F278-54EF-8940-BFC8-B78F041F16C9}"/>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539634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97938-A390-8A48-87D3-D3E6C906C6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751E06-1464-4141-B863-810928D985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EB115C-5B8C-4445-AFD6-2A1F951155BF}"/>
              </a:ext>
            </a:extLst>
          </p:cNvPr>
          <p:cNvSpPr>
            <a:spLocks noGrp="1"/>
          </p:cNvSpPr>
          <p:nvPr>
            <p:ph type="dt" sz="half" idx="10"/>
          </p:nvPr>
        </p:nvSpPr>
        <p:spPr/>
        <p:txBody>
          <a:bodyPr/>
          <a:lstStyle/>
          <a:p>
            <a:fld id="{0A57F018-826C-CE4C-A706-F4FED366862D}" type="datetimeFigureOut">
              <a:t>11/13/19</a:t>
            </a:fld>
            <a:endParaRPr lang="en-US"/>
          </a:p>
        </p:txBody>
      </p:sp>
      <p:sp>
        <p:nvSpPr>
          <p:cNvPr id="5" name="Footer Placeholder 4">
            <a:extLst>
              <a:ext uri="{FF2B5EF4-FFF2-40B4-BE49-F238E27FC236}">
                <a16:creationId xmlns:a16="http://schemas.microsoft.com/office/drawing/2014/main" id="{9C8B525B-1A56-BD4B-BD09-CF116F69E5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0EFC78-EAAC-3045-AA8A-0A48F6E2542F}"/>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266543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87CB-745D-854A-8B54-9DCD22C6ED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23415C-0E33-F04A-B4D7-E40C63E987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5D5863-5668-454B-B47D-7DFFC31F3F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18DED7-264F-144C-B30F-A25513B9A4BE}"/>
              </a:ext>
            </a:extLst>
          </p:cNvPr>
          <p:cNvSpPr>
            <a:spLocks noGrp="1"/>
          </p:cNvSpPr>
          <p:nvPr>
            <p:ph type="dt" sz="half" idx="10"/>
          </p:nvPr>
        </p:nvSpPr>
        <p:spPr/>
        <p:txBody>
          <a:bodyPr/>
          <a:lstStyle/>
          <a:p>
            <a:fld id="{0A57F018-826C-CE4C-A706-F4FED366862D}" type="datetimeFigureOut">
              <a:t>11/13/19</a:t>
            </a:fld>
            <a:endParaRPr lang="en-US"/>
          </a:p>
        </p:txBody>
      </p:sp>
      <p:sp>
        <p:nvSpPr>
          <p:cNvPr id="6" name="Footer Placeholder 5">
            <a:extLst>
              <a:ext uri="{FF2B5EF4-FFF2-40B4-BE49-F238E27FC236}">
                <a16:creationId xmlns:a16="http://schemas.microsoft.com/office/drawing/2014/main" id="{AEA26326-2FCA-A149-AA14-35F04F4018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939A01-C053-2C4A-B16D-2AE378E7789D}"/>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966385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16F4F-36E6-1B4A-BB5C-86FF008B5A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96F6D0-2834-FE4E-BCDE-18AF18EB88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B00D90-57D2-7F4A-A265-A962B1B4F0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CB5D12-DEC0-7F45-86A0-8BB11BFDD4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B2D35E-4658-5C42-8524-D070AB6C0C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26D431-78D8-3047-AB9B-758F54817306}"/>
              </a:ext>
            </a:extLst>
          </p:cNvPr>
          <p:cNvSpPr>
            <a:spLocks noGrp="1"/>
          </p:cNvSpPr>
          <p:nvPr>
            <p:ph type="dt" sz="half" idx="10"/>
          </p:nvPr>
        </p:nvSpPr>
        <p:spPr/>
        <p:txBody>
          <a:bodyPr/>
          <a:lstStyle/>
          <a:p>
            <a:fld id="{0A57F018-826C-CE4C-A706-F4FED366862D}" type="datetimeFigureOut">
              <a:t>11/13/19</a:t>
            </a:fld>
            <a:endParaRPr lang="en-US"/>
          </a:p>
        </p:txBody>
      </p:sp>
      <p:sp>
        <p:nvSpPr>
          <p:cNvPr id="8" name="Footer Placeholder 7">
            <a:extLst>
              <a:ext uri="{FF2B5EF4-FFF2-40B4-BE49-F238E27FC236}">
                <a16:creationId xmlns:a16="http://schemas.microsoft.com/office/drawing/2014/main" id="{34D0E331-D1D2-3B4D-8763-B91B3DEDE1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DB6CEF5-7F41-7240-9C65-419462B4DDD1}"/>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912472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EAF92-8E91-EB45-902A-68405B940D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E64E37-EB83-9943-A20C-BEE17BCE2295}"/>
              </a:ext>
            </a:extLst>
          </p:cNvPr>
          <p:cNvSpPr>
            <a:spLocks noGrp="1"/>
          </p:cNvSpPr>
          <p:nvPr>
            <p:ph type="dt" sz="half" idx="10"/>
          </p:nvPr>
        </p:nvSpPr>
        <p:spPr/>
        <p:txBody>
          <a:bodyPr/>
          <a:lstStyle/>
          <a:p>
            <a:fld id="{0A57F018-826C-CE4C-A706-F4FED366862D}" type="datetimeFigureOut">
              <a:t>11/13/19</a:t>
            </a:fld>
            <a:endParaRPr lang="en-US"/>
          </a:p>
        </p:txBody>
      </p:sp>
      <p:sp>
        <p:nvSpPr>
          <p:cNvPr id="4" name="Footer Placeholder 3">
            <a:extLst>
              <a:ext uri="{FF2B5EF4-FFF2-40B4-BE49-F238E27FC236}">
                <a16:creationId xmlns:a16="http://schemas.microsoft.com/office/drawing/2014/main" id="{72D84E2C-9148-0A41-85FD-C255FB4D7E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C49671-6430-C849-AA1B-C1D2AFE686FA}"/>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4272511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18A6D7-85C3-4148-8E6C-4DAF88537EB4}"/>
              </a:ext>
            </a:extLst>
          </p:cNvPr>
          <p:cNvSpPr>
            <a:spLocks noGrp="1"/>
          </p:cNvSpPr>
          <p:nvPr>
            <p:ph type="dt" sz="half" idx="10"/>
          </p:nvPr>
        </p:nvSpPr>
        <p:spPr/>
        <p:txBody>
          <a:bodyPr/>
          <a:lstStyle/>
          <a:p>
            <a:fld id="{0A57F018-826C-CE4C-A706-F4FED366862D}" type="datetimeFigureOut">
              <a:t>11/13/19</a:t>
            </a:fld>
            <a:endParaRPr lang="en-US"/>
          </a:p>
        </p:txBody>
      </p:sp>
      <p:sp>
        <p:nvSpPr>
          <p:cNvPr id="3" name="Footer Placeholder 2">
            <a:extLst>
              <a:ext uri="{FF2B5EF4-FFF2-40B4-BE49-F238E27FC236}">
                <a16:creationId xmlns:a16="http://schemas.microsoft.com/office/drawing/2014/main" id="{E6F1C0E0-1D79-E340-BE4E-42FDF77AE1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66A531-4807-FA46-A0F9-6B55CE1186A8}"/>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583607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F3231-6C68-CB46-B251-85C23A1699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E0F532-6984-F54E-AEA9-C18D980FF4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3BBAC7-0A35-F64C-9C7A-5DFC320B39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10341A-A9FE-7940-A548-A71CDA25FD52}"/>
              </a:ext>
            </a:extLst>
          </p:cNvPr>
          <p:cNvSpPr>
            <a:spLocks noGrp="1"/>
          </p:cNvSpPr>
          <p:nvPr>
            <p:ph type="dt" sz="half" idx="10"/>
          </p:nvPr>
        </p:nvSpPr>
        <p:spPr/>
        <p:txBody>
          <a:bodyPr/>
          <a:lstStyle/>
          <a:p>
            <a:fld id="{0A57F018-826C-CE4C-A706-F4FED366862D}" type="datetimeFigureOut">
              <a:t>11/13/19</a:t>
            </a:fld>
            <a:endParaRPr lang="en-US"/>
          </a:p>
        </p:txBody>
      </p:sp>
      <p:sp>
        <p:nvSpPr>
          <p:cNvPr id="6" name="Footer Placeholder 5">
            <a:extLst>
              <a:ext uri="{FF2B5EF4-FFF2-40B4-BE49-F238E27FC236}">
                <a16:creationId xmlns:a16="http://schemas.microsoft.com/office/drawing/2014/main" id="{DF898B02-029E-A44F-BC1C-85A1F4358B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6ED491-A352-6F40-A50D-E7B2A2C8BAA9}"/>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94986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6CEE1-AA3A-EC48-B298-A1191557DF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FD8D22-354A-B942-BB1A-E53D3FE182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9A6F50-7D06-E743-BAB0-67C816F20A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A0C402-1737-FF45-BABA-AED936E44BE0}"/>
              </a:ext>
            </a:extLst>
          </p:cNvPr>
          <p:cNvSpPr>
            <a:spLocks noGrp="1"/>
          </p:cNvSpPr>
          <p:nvPr>
            <p:ph type="dt" sz="half" idx="10"/>
          </p:nvPr>
        </p:nvSpPr>
        <p:spPr/>
        <p:txBody>
          <a:bodyPr/>
          <a:lstStyle/>
          <a:p>
            <a:fld id="{0A57F018-826C-CE4C-A706-F4FED366862D}" type="datetimeFigureOut">
              <a:t>11/13/19</a:t>
            </a:fld>
            <a:endParaRPr lang="en-US"/>
          </a:p>
        </p:txBody>
      </p:sp>
      <p:sp>
        <p:nvSpPr>
          <p:cNvPr id="6" name="Footer Placeholder 5">
            <a:extLst>
              <a:ext uri="{FF2B5EF4-FFF2-40B4-BE49-F238E27FC236}">
                <a16:creationId xmlns:a16="http://schemas.microsoft.com/office/drawing/2014/main" id="{FE8A0105-0A59-814B-931E-9C2F21A836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50F1F1-3B49-BE43-8D9C-4ED69EFA5F62}"/>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27925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36ADB1-0645-DD48-B230-E7B939C5A5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3D6593-6DF7-2141-AD02-FC99742B0F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1DECA7-9A02-6246-8A89-54969C9FDF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57F018-826C-CE4C-A706-F4FED366862D}" type="datetimeFigureOut">
              <a:t>11/13/19</a:t>
            </a:fld>
            <a:endParaRPr lang="en-US"/>
          </a:p>
        </p:txBody>
      </p:sp>
      <p:sp>
        <p:nvSpPr>
          <p:cNvPr id="5" name="Footer Placeholder 4">
            <a:extLst>
              <a:ext uri="{FF2B5EF4-FFF2-40B4-BE49-F238E27FC236}">
                <a16:creationId xmlns:a16="http://schemas.microsoft.com/office/drawing/2014/main" id="{E58CAE71-339E-B84E-9485-2F946443CD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395B3C-A036-8B47-9C4C-0F24A817E3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80C4D2-E4DF-A040-A3CE-E54BD73E5D61}" type="slidenum">
              <a:t>‹#›</a:t>
            </a:fld>
            <a:endParaRPr lang="en-US"/>
          </a:p>
        </p:txBody>
      </p:sp>
    </p:spTree>
    <p:extLst>
      <p:ext uri="{BB962C8B-B14F-4D97-AF65-F5344CB8AC3E}">
        <p14:creationId xmlns:p14="http://schemas.microsoft.com/office/powerpoint/2010/main" val="1114270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19.tiff"/><Relationship Id="rId4" Type="http://schemas.openxmlformats.org/officeDocument/2006/relationships/image" Target="../media/image18.tiff"/></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7.tiff"/></Relationships>
</file>

<file path=ppt/slides/_rels/slide3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FA64-129B-6B43-BECF-C150AD913248}"/>
              </a:ext>
            </a:extLst>
          </p:cNvPr>
          <p:cNvSpPr>
            <a:spLocks noGrp="1"/>
          </p:cNvSpPr>
          <p:nvPr>
            <p:ph type="ctrTitle"/>
          </p:nvPr>
        </p:nvSpPr>
        <p:spPr/>
        <p:txBody>
          <a:bodyPr>
            <a:normAutofit/>
          </a:bodyPr>
          <a:lstStyle/>
          <a:p>
            <a:r>
              <a:rPr lang="en-US" sz="5400" dirty="0">
                <a:solidFill>
                  <a:srgbClr val="0000FF"/>
                </a:solidFill>
                <a:latin typeface="Calibri"/>
              </a:rPr>
              <a:t>Autogenerating fast packet-processing code using program synthesis</a:t>
            </a:r>
          </a:p>
        </p:txBody>
      </p:sp>
      <p:sp>
        <p:nvSpPr>
          <p:cNvPr id="4" name="Subtitle 6">
            <a:extLst>
              <a:ext uri="{FF2B5EF4-FFF2-40B4-BE49-F238E27FC236}">
                <a16:creationId xmlns:a16="http://schemas.microsoft.com/office/drawing/2014/main" id="{B2A92C3F-EF5C-E249-9222-3D10A7065041}"/>
              </a:ext>
            </a:extLst>
          </p:cNvPr>
          <p:cNvSpPr txBox="1">
            <a:spLocks/>
          </p:cNvSpPr>
          <p:nvPr/>
        </p:nvSpPr>
        <p:spPr>
          <a:xfrm>
            <a:off x="2695140" y="3922287"/>
            <a:ext cx="7381188" cy="16557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b="1" dirty="0"/>
              <a:t>Xiangyu Gao</a:t>
            </a:r>
            <a:r>
              <a:rPr lang="en-US" sz="2800" dirty="0"/>
              <a:t>, </a:t>
            </a:r>
            <a:r>
              <a:rPr lang="en-US" sz="2800" dirty="0" err="1"/>
              <a:t>Taegyun Kim</a:t>
            </a:r>
            <a:r>
              <a:rPr lang="en-US" sz="2800" dirty="0"/>
              <a:t>, </a:t>
            </a:r>
            <a:r>
              <a:rPr lang="en-US" sz="2800" dirty="0" err="1"/>
              <a:t>Aatish Kishan Varma</a:t>
            </a:r>
            <a:r>
              <a:rPr lang="en-US" sz="2800" dirty="0"/>
              <a:t>, </a:t>
            </a:r>
            <a:r>
              <a:rPr lang="en-US" sz="2800" dirty="0" err="1"/>
              <a:t>Anirudh Sivaraman</a:t>
            </a:r>
            <a:r>
              <a:rPr lang="en-US" sz="2800" dirty="0"/>
              <a:t>, Srinivas Narayana</a:t>
            </a:r>
          </a:p>
        </p:txBody>
      </p:sp>
      <p:pic>
        <p:nvPicPr>
          <p:cNvPr id="3" name="Picture 2">
            <a:extLst>
              <a:ext uri="{FF2B5EF4-FFF2-40B4-BE49-F238E27FC236}">
                <a16:creationId xmlns:a16="http://schemas.microsoft.com/office/drawing/2014/main" id="{DC7A688C-31E8-274C-B702-A1F6BE8AF868}"/>
              </a:ext>
            </a:extLst>
          </p:cNvPr>
          <p:cNvPicPr>
            <a:picLocks noChangeAspect="1"/>
          </p:cNvPicPr>
          <p:nvPr/>
        </p:nvPicPr>
        <p:blipFill>
          <a:blip r:embed="rId3"/>
          <a:stretch>
            <a:fillRect/>
          </a:stretch>
        </p:blipFill>
        <p:spPr>
          <a:xfrm>
            <a:off x="2695139" y="5047248"/>
            <a:ext cx="2711067" cy="1001916"/>
          </a:xfrm>
          <a:prstGeom prst="rect">
            <a:avLst/>
          </a:prstGeom>
        </p:spPr>
      </p:pic>
      <p:pic>
        <p:nvPicPr>
          <p:cNvPr id="6" name="Picture 5">
            <a:extLst>
              <a:ext uri="{FF2B5EF4-FFF2-40B4-BE49-F238E27FC236}">
                <a16:creationId xmlns:a16="http://schemas.microsoft.com/office/drawing/2014/main" id="{0C8A75FE-3B03-1048-A19A-1FE2CFE32EDA}"/>
              </a:ext>
            </a:extLst>
          </p:cNvPr>
          <p:cNvPicPr>
            <a:picLocks noChangeAspect="1"/>
          </p:cNvPicPr>
          <p:nvPr/>
        </p:nvPicPr>
        <p:blipFill>
          <a:blip r:embed="rId4"/>
          <a:stretch>
            <a:fillRect/>
          </a:stretch>
        </p:blipFill>
        <p:spPr>
          <a:xfrm>
            <a:off x="6095999" y="5102094"/>
            <a:ext cx="3290537" cy="883570"/>
          </a:xfrm>
          <a:prstGeom prst="rect">
            <a:avLst/>
          </a:prstGeom>
        </p:spPr>
      </p:pic>
    </p:spTree>
    <p:extLst>
      <p:ext uri="{BB962C8B-B14F-4D97-AF65-F5344CB8AC3E}">
        <p14:creationId xmlns:p14="http://schemas.microsoft.com/office/powerpoint/2010/main" val="836095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5EB0D-B70C-5445-A976-DA3B5170FC57}"/>
              </a:ext>
            </a:extLst>
          </p:cNvPr>
          <p:cNvSpPr>
            <a:spLocks noGrp="1"/>
          </p:cNvSpPr>
          <p:nvPr>
            <p:ph type="title"/>
          </p:nvPr>
        </p:nvSpPr>
        <p:spPr>
          <a:xfrm>
            <a:off x="838200" y="268425"/>
            <a:ext cx="10515600" cy="1325563"/>
          </a:xfrm>
        </p:spPr>
        <p:txBody>
          <a:bodyPr>
            <a:normAutofit/>
          </a:bodyPr>
          <a:lstStyle/>
          <a:p>
            <a:r>
              <a:rPr lang="en-US" sz="3800" dirty="0">
                <a:solidFill>
                  <a:srgbClr val="0000FF"/>
                </a:solidFill>
                <a:latin typeface="Calibri"/>
              </a:rPr>
              <a:t>Chipmunk: synthesis for switch code generation</a:t>
            </a:r>
          </a:p>
        </p:txBody>
      </p:sp>
      <p:grpSp>
        <p:nvGrpSpPr>
          <p:cNvPr id="13" name="Group 12">
            <a:extLst>
              <a:ext uri="{FF2B5EF4-FFF2-40B4-BE49-F238E27FC236}">
                <a16:creationId xmlns:a16="http://schemas.microsoft.com/office/drawing/2014/main" id="{E94AFE5C-ED0C-EB48-AAA4-9D485F7A2B75}"/>
              </a:ext>
            </a:extLst>
          </p:cNvPr>
          <p:cNvGrpSpPr/>
          <p:nvPr/>
        </p:nvGrpSpPr>
        <p:grpSpPr>
          <a:xfrm>
            <a:off x="966908" y="2855702"/>
            <a:ext cx="2921137" cy="1071154"/>
            <a:chOff x="1052636" y="2855702"/>
            <a:chExt cx="2921137" cy="1071154"/>
          </a:xfrm>
        </p:grpSpPr>
        <p:sp>
          <p:nvSpPr>
            <p:cNvPr id="6" name="TextBox 5">
              <a:extLst>
                <a:ext uri="{FF2B5EF4-FFF2-40B4-BE49-F238E27FC236}">
                  <a16:creationId xmlns:a16="http://schemas.microsoft.com/office/drawing/2014/main" id="{169C3CFA-B644-1543-B8C8-EF24C8F2CAEE}"/>
                </a:ext>
              </a:extLst>
            </p:cNvPr>
            <p:cNvSpPr txBox="1"/>
            <p:nvPr/>
          </p:nvSpPr>
          <p:spPr>
            <a:xfrm>
              <a:off x="1199098" y="2915551"/>
              <a:ext cx="2774675" cy="923330"/>
            </a:xfrm>
            <a:prstGeom prst="rect">
              <a:avLst/>
            </a:prstGeom>
            <a:noFill/>
          </p:spPr>
          <p:txBody>
            <a:bodyPr wrap="square" rtlCol="0">
              <a:spAutoFit/>
            </a:bodyPr>
            <a:lstStyle/>
            <a:p>
              <a:r>
                <a:rPr lang="en-US" dirty="0"/>
                <a:t>Program written in</a:t>
              </a:r>
            </a:p>
            <a:p>
              <a:r>
                <a:rPr lang="en-US" dirty="0"/>
                <a:t>Domino language</a:t>
              </a:r>
            </a:p>
            <a:p>
              <a:r>
                <a:rPr lang="en-US" dirty="0"/>
                <a:t>(SKETCH specification)</a:t>
              </a:r>
            </a:p>
          </p:txBody>
        </p:sp>
        <p:sp>
          <p:nvSpPr>
            <p:cNvPr id="7" name="Rounded Rectangle 6">
              <a:extLst>
                <a:ext uri="{FF2B5EF4-FFF2-40B4-BE49-F238E27FC236}">
                  <a16:creationId xmlns:a16="http://schemas.microsoft.com/office/drawing/2014/main" id="{D8D62E33-3E26-7841-BD83-1486A64C11E5}"/>
                </a:ext>
              </a:extLst>
            </p:cNvPr>
            <p:cNvSpPr/>
            <p:nvPr/>
          </p:nvSpPr>
          <p:spPr>
            <a:xfrm>
              <a:off x="1052636" y="2855702"/>
              <a:ext cx="2356799"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7DB88F41-B336-9445-8F89-F9F5C6B4177B}"/>
              </a:ext>
            </a:extLst>
          </p:cNvPr>
          <p:cNvGrpSpPr/>
          <p:nvPr/>
        </p:nvGrpSpPr>
        <p:grpSpPr>
          <a:xfrm>
            <a:off x="9082939" y="2844450"/>
            <a:ext cx="2880212" cy="1071154"/>
            <a:chOff x="9168667" y="2844450"/>
            <a:chExt cx="2880212" cy="1071154"/>
          </a:xfrm>
        </p:grpSpPr>
        <p:sp>
          <p:nvSpPr>
            <p:cNvPr id="5" name="Rounded Rectangle 4">
              <a:extLst>
                <a:ext uri="{FF2B5EF4-FFF2-40B4-BE49-F238E27FC236}">
                  <a16:creationId xmlns:a16="http://schemas.microsoft.com/office/drawing/2014/main" id="{F1135A09-B796-1646-91B5-4B02FFD8E438}"/>
                </a:ext>
              </a:extLst>
            </p:cNvPr>
            <p:cNvSpPr/>
            <p:nvPr/>
          </p:nvSpPr>
          <p:spPr>
            <a:xfrm>
              <a:off x="9168668" y="2844450"/>
              <a:ext cx="2880211"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8" name="TextBox 7">
              <a:extLst>
                <a:ext uri="{FF2B5EF4-FFF2-40B4-BE49-F238E27FC236}">
                  <a16:creationId xmlns:a16="http://schemas.microsoft.com/office/drawing/2014/main" id="{CAA0A1B0-A53C-5142-B359-37859EAC2F48}"/>
                </a:ext>
              </a:extLst>
            </p:cNvPr>
            <p:cNvSpPr txBox="1"/>
            <p:nvPr/>
          </p:nvSpPr>
          <p:spPr>
            <a:xfrm>
              <a:off x="9168667" y="3056861"/>
              <a:ext cx="2880212" cy="646331"/>
            </a:xfrm>
            <a:prstGeom prst="rect">
              <a:avLst/>
            </a:prstGeom>
            <a:noFill/>
          </p:spPr>
          <p:txBody>
            <a:bodyPr wrap="none" rtlCol="0">
              <a:spAutoFit/>
            </a:bodyPr>
            <a:lstStyle/>
            <a:p>
              <a:r>
                <a:rPr lang="en-US" dirty="0"/>
                <a:t>Partial program representing</a:t>
              </a:r>
            </a:p>
            <a:p>
              <a:r>
                <a:rPr lang="en-US" dirty="0"/>
                <a:t>PISA simulator’s capabilities</a:t>
              </a:r>
            </a:p>
          </p:txBody>
        </p:sp>
      </p:grpSp>
      <p:grpSp>
        <p:nvGrpSpPr>
          <p:cNvPr id="34" name="Group 33">
            <a:extLst>
              <a:ext uri="{FF2B5EF4-FFF2-40B4-BE49-F238E27FC236}">
                <a16:creationId xmlns:a16="http://schemas.microsoft.com/office/drawing/2014/main" id="{1C552BB9-A55D-C649-ABF7-54710DA6633B}"/>
              </a:ext>
            </a:extLst>
          </p:cNvPr>
          <p:cNvGrpSpPr/>
          <p:nvPr/>
        </p:nvGrpSpPr>
        <p:grpSpPr>
          <a:xfrm>
            <a:off x="5016394" y="2855702"/>
            <a:ext cx="2659446" cy="1071154"/>
            <a:chOff x="5125545" y="3180384"/>
            <a:chExt cx="2659446" cy="1071154"/>
          </a:xfrm>
        </p:grpSpPr>
        <p:sp>
          <p:nvSpPr>
            <p:cNvPr id="9" name="Rounded Rectangle 8">
              <a:extLst>
                <a:ext uri="{FF2B5EF4-FFF2-40B4-BE49-F238E27FC236}">
                  <a16:creationId xmlns:a16="http://schemas.microsoft.com/office/drawing/2014/main" id="{46256943-1D15-A949-8091-56F50B4FD5A9}"/>
                </a:ext>
              </a:extLst>
            </p:cNvPr>
            <p:cNvSpPr/>
            <p:nvPr/>
          </p:nvSpPr>
          <p:spPr>
            <a:xfrm>
              <a:off x="5125545" y="3180384"/>
              <a:ext cx="2659446"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29CD823-1827-8141-82B2-7EBA85A2CF9E}"/>
                </a:ext>
              </a:extLst>
            </p:cNvPr>
            <p:cNvSpPr txBox="1"/>
            <p:nvPr/>
          </p:nvSpPr>
          <p:spPr>
            <a:xfrm>
              <a:off x="5556866" y="3429445"/>
              <a:ext cx="1803314" cy="646331"/>
            </a:xfrm>
            <a:prstGeom prst="rect">
              <a:avLst/>
            </a:prstGeom>
            <a:noFill/>
          </p:spPr>
          <p:txBody>
            <a:bodyPr wrap="none" rtlCol="0">
              <a:spAutoFit/>
            </a:bodyPr>
            <a:lstStyle/>
            <a:p>
              <a:r>
                <a:rPr lang="en-US" dirty="0"/>
                <a:t>SKETCH program </a:t>
              </a:r>
            </a:p>
            <a:p>
              <a:r>
                <a:rPr lang="en-US" dirty="0"/>
                <a:t>Synthesis engine</a:t>
              </a:r>
            </a:p>
          </p:txBody>
        </p:sp>
      </p:grpSp>
      <p:grpSp>
        <p:nvGrpSpPr>
          <p:cNvPr id="30" name="Group 29">
            <a:extLst>
              <a:ext uri="{FF2B5EF4-FFF2-40B4-BE49-F238E27FC236}">
                <a16:creationId xmlns:a16="http://schemas.microsoft.com/office/drawing/2014/main" id="{4B9919F3-1FC6-CA49-A8F4-F88391BBB754}"/>
              </a:ext>
            </a:extLst>
          </p:cNvPr>
          <p:cNvGrpSpPr/>
          <p:nvPr/>
        </p:nvGrpSpPr>
        <p:grpSpPr>
          <a:xfrm>
            <a:off x="4956998" y="4582775"/>
            <a:ext cx="3088793" cy="727902"/>
            <a:chOff x="5193058" y="5632713"/>
            <a:chExt cx="3088793" cy="727902"/>
          </a:xfrm>
        </p:grpSpPr>
        <p:sp>
          <p:nvSpPr>
            <p:cNvPr id="11" name="Rounded Rectangle 10">
              <a:extLst>
                <a:ext uri="{FF2B5EF4-FFF2-40B4-BE49-F238E27FC236}">
                  <a16:creationId xmlns:a16="http://schemas.microsoft.com/office/drawing/2014/main" id="{A2A94BC8-CFCF-104A-9515-543FBDC6C902}"/>
                </a:ext>
              </a:extLst>
            </p:cNvPr>
            <p:cNvSpPr/>
            <p:nvPr/>
          </p:nvSpPr>
          <p:spPr>
            <a:xfrm>
              <a:off x="5193058" y="5632713"/>
              <a:ext cx="3088793" cy="727902"/>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E1B5C7B-91E8-2040-A0EA-9909F3AF6040}"/>
                </a:ext>
              </a:extLst>
            </p:cNvPr>
            <p:cNvSpPr txBox="1"/>
            <p:nvPr/>
          </p:nvSpPr>
          <p:spPr>
            <a:xfrm>
              <a:off x="5456174" y="5714284"/>
              <a:ext cx="2761333" cy="646331"/>
            </a:xfrm>
            <a:prstGeom prst="rect">
              <a:avLst/>
            </a:prstGeom>
            <a:noFill/>
          </p:spPr>
          <p:txBody>
            <a:bodyPr wrap="none" rtlCol="0">
              <a:spAutoFit/>
            </a:bodyPr>
            <a:lstStyle/>
            <a:p>
              <a:r>
                <a:rPr lang="en-US" dirty="0"/>
                <a:t>Completed program output</a:t>
              </a:r>
            </a:p>
            <a:p>
              <a:r>
                <a:rPr lang="en-US" dirty="0"/>
                <a:t>by SKETCH</a:t>
              </a:r>
            </a:p>
          </p:txBody>
        </p:sp>
      </p:grpSp>
      <p:grpSp>
        <p:nvGrpSpPr>
          <p:cNvPr id="40" name="Group 39">
            <a:extLst>
              <a:ext uri="{FF2B5EF4-FFF2-40B4-BE49-F238E27FC236}">
                <a16:creationId xmlns:a16="http://schemas.microsoft.com/office/drawing/2014/main" id="{8FA83256-1BF7-5E46-B6E3-125FDA31A8D9}"/>
              </a:ext>
            </a:extLst>
          </p:cNvPr>
          <p:cNvGrpSpPr/>
          <p:nvPr/>
        </p:nvGrpSpPr>
        <p:grpSpPr>
          <a:xfrm>
            <a:off x="9590802" y="1178857"/>
            <a:ext cx="2035942" cy="1682707"/>
            <a:chOff x="1277311" y="1593973"/>
            <a:chExt cx="2035942" cy="1682707"/>
          </a:xfrm>
        </p:grpSpPr>
        <p:pic>
          <p:nvPicPr>
            <p:cNvPr id="15" name="Picture 14">
              <a:extLst>
                <a:ext uri="{FF2B5EF4-FFF2-40B4-BE49-F238E27FC236}">
                  <a16:creationId xmlns:a16="http://schemas.microsoft.com/office/drawing/2014/main" id="{77CFE0BA-F931-8F4F-8F94-15D9EF4D7640}"/>
                </a:ext>
              </a:extLst>
            </p:cNvPr>
            <p:cNvPicPr>
              <a:picLocks noChangeAspect="1"/>
            </p:cNvPicPr>
            <p:nvPr/>
          </p:nvPicPr>
          <p:blipFill>
            <a:blip r:embed="rId3"/>
            <a:stretch>
              <a:fillRect/>
            </a:stretch>
          </p:blipFill>
          <p:spPr>
            <a:xfrm>
              <a:off x="1505907" y="1593973"/>
              <a:ext cx="1289544" cy="1289544"/>
            </a:xfrm>
            <a:prstGeom prst="rect">
              <a:avLst/>
            </a:prstGeom>
          </p:spPr>
        </p:pic>
        <p:sp>
          <p:nvSpPr>
            <p:cNvPr id="18" name="TextBox 17">
              <a:extLst>
                <a:ext uri="{FF2B5EF4-FFF2-40B4-BE49-F238E27FC236}">
                  <a16:creationId xmlns:a16="http://schemas.microsoft.com/office/drawing/2014/main" id="{DFF71486-7EB0-7943-B815-81BB0EEF0D65}"/>
                </a:ext>
              </a:extLst>
            </p:cNvPr>
            <p:cNvSpPr txBox="1"/>
            <p:nvPr/>
          </p:nvSpPr>
          <p:spPr>
            <a:xfrm>
              <a:off x="1277311" y="2907348"/>
              <a:ext cx="2035942" cy="369332"/>
            </a:xfrm>
            <a:prstGeom prst="rect">
              <a:avLst/>
            </a:prstGeom>
            <a:noFill/>
          </p:spPr>
          <p:txBody>
            <a:bodyPr wrap="none" rtlCol="0">
              <a:spAutoFit/>
            </a:bodyPr>
            <a:lstStyle/>
            <a:p>
              <a:r>
                <a:rPr lang="en-US" dirty="0"/>
                <a:t>Compiler developer</a:t>
              </a:r>
            </a:p>
          </p:txBody>
        </p:sp>
      </p:grpSp>
      <p:grpSp>
        <p:nvGrpSpPr>
          <p:cNvPr id="41" name="Group 40">
            <a:extLst>
              <a:ext uri="{FF2B5EF4-FFF2-40B4-BE49-F238E27FC236}">
                <a16:creationId xmlns:a16="http://schemas.microsoft.com/office/drawing/2014/main" id="{94D85355-07A6-7449-AE41-A002EC09DF6A}"/>
              </a:ext>
            </a:extLst>
          </p:cNvPr>
          <p:cNvGrpSpPr/>
          <p:nvPr/>
        </p:nvGrpSpPr>
        <p:grpSpPr>
          <a:xfrm>
            <a:off x="1490528" y="1268354"/>
            <a:ext cx="1360822" cy="1630691"/>
            <a:chOff x="9434893" y="1672218"/>
            <a:chExt cx="1360822" cy="1630691"/>
          </a:xfrm>
        </p:grpSpPr>
        <p:pic>
          <p:nvPicPr>
            <p:cNvPr id="17" name="Picture 16">
              <a:extLst>
                <a:ext uri="{FF2B5EF4-FFF2-40B4-BE49-F238E27FC236}">
                  <a16:creationId xmlns:a16="http://schemas.microsoft.com/office/drawing/2014/main" id="{4B8DF037-1A88-E34D-8CDB-F9906A0986F8}"/>
                </a:ext>
              </a:extLst>
            </p:cNvPr>
            <p:cNvPicPr>
              <a:picLocks noChangeAspect="1"/>
            </p:cNvPicPr>
            <p:nvPr/>
          </p:nvPicPr>
          <p:blipFill>
            <a:blip r:embed="rId4"/>
            <a:stretch>
              <a:fillRect/>
            </a:stretch>
          </p:blipFill>
          <p:spPr>
            <a:xfrm>
              <a:off x="9482636" y="1672218"/>
              <a:ext cx="1211298" cy="1211298"/>
            </a:xfrm>
            <a:prstGeom prst="rect">
              <a:avLst/>
            </a:prstGeom>
          </p:spPr>
        </p:pic>
        <p:sp>
          <p:nvSpPr>
            <p:cNvPr id="19" name="TextBox 18">
              <a:extLst>
                <a:ext uri="{FF2B5EF4-FFF2-40B4-BE49-F238E27FC236}">
                  <a16:creationId xmlns:a16="http://schemas.microsoft.com/office/drawing/2014/main" id="{D3CE7E8D-97A7-8F4B-ADCD-D4B96C6840C7}"/>
                </a:ext>
              </a:extLst>
            </p:cNvPr>
            <p:cNvSpPr txBox="1"/>
            <p:nvPr/>
          </p:nvSpPr>
          <p:spPr>
            <a:xfrm>
              <a:off x="9434893" y="2933577"/>
              <a:ext cx="1360822" cy="369332"/>
            </a:xfrm>
            <a:prstGeom prst="rect">
              <a:avLst/>
            </a:prstGeom>
            <a:noFill/>
          </p:spPr>
          <p:txBody>
            <a:bodyPr wrap="none" rtlCol="0">
              <a:spAutoFit/>
            </a:bodyPr>
            <a:lstStyle/>
            <a:p>
              <a:r>
                <a:rPr lang="en-US" dirty="0"/>
                <a:t>Programmer</a:t>
              </a:r>
            </a:p>
          </p:txBody>
        </p:sp>
      </p:grpSp>
      <p:cxnSp>
        <p:nvCxnSpPr>
          <p:cNvPr id="21" name="Straight Arrow Connector 20">
            <a:extLst>
              <a:ext uri="{FF2B5EF4-FFF2-40B4-BE49-F238E27FC236}">
                <a16:creationId xmlns:a16="http://schemas.microsoft.com/office/drawing/2014/main" id="{6883865C-6926-FC4F-A740-1E1481FD3E87}"/>
              </a:ext>
            </a:extLst>
          </p:cNvPr>
          <p:cNvCxnSpPr>
            <a:cxnSpLocks/>
            <a:stCxn id="5" idx="1"/>
            <a:endCxn id="9" idx="3"/>
          </p:cNvCxnSpPr>
          <p:nvPr/>
        </p:nvCxnSpPr>
        <p:spPr>
          <a:xfrm flipH="1">
            <a:off x="7675840" y="3380027"/>
            <a:ext cx="1407100" cy="11252"/>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7D0A1E4-3310-5A42-ADC0-59F376C4AC8F}"/>
              </a:ext>
            </a:extLst>
          </p:cNvPr>
          <p:cNvCxnSpPr>
            <a:cxnSpLocks/>
            <a:stCxn id="7" idx="3"/>
            <a:endCxn id="9" idx="1"/>
          </p:cNvCxnSpPr>
          <p:nvPr/>
        </p:nvCxnSpPr>
        <p:spPr>
          <a:xfrm>
            <a:off x="3323707" y="3391279"/>
            <a:ext cx="1692687" cy="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2B108E8-4EB6-5840-A416-C363404BDD8D}"/>
              </a:ext>
            </a:extLst>
          </p:cNvPr>
          <p:cNvCxnSpPr>
            <a:cxnSpLocks/>
          </p:cNvCxnSpPr>
          <p:nvPr/>
        </p:nvCxnSpPr>
        <p:spPr>
          <a:xfrm>
            <a:off x="6421792" y="3926856"/>
            <a:ext cx="0" cy="73749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4B9069F-13A6-9141-AB7C-E5907284B8DD}"/>
              </a:ext>
            </a:extLst>
          </p:cNvPr>
          <p:cNvCxnSpPr>
            <a:cxnSpLocks/>
          </p:cNvCxnSpPr>
          <p:nvPr/>
        </p:nvCxnSpPr>
        <p:spPr>
          <a:xfrm>
            <a:off x="6423017" y="5310677"/>
            <a:ext cx="0" cy="693705"/>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B09B8BA2-415F-614D-BDBD-62B676FF4C04}"/>
              </a:ext>
            </a:extLst>
          </p:cNvPr>
          <p:cNvGrpSpPr/>
          <p:nvPr/>
        </p:nvGrpSpPr>
        <p:grpSpPr>
          <a:xfrm>
            <a:off x="4878620" y="6061532"/>
            <a:ext cx="3380791" cy="717934"/>
            <a:chOff x="4964348" y="6061532"/>
            <a:chExt cx="3380791" cy="717934"/>
          </a:xfrm>
        </p:grpSpPr>
        <p:sp>
          <p:nvSpPr>
            <p:cNvPr id="44" name="Rounded Rectangle 43">
              <a:extLst>
                <a:ext uri="{FF2B5EF4-FFF2-40B4-BE49-F238E27FC236}">
                  <a16:creationId xmlns:a16="http://schemas.microsoft.com/office/drawing/2014/main" id="{3C206F39-B343-1A4A-BDD2-5ADA7A27B09E}"/>
                </a:ext>
              </a:extLst>
            </p:cNvPr>
            <p:cNvSpPr/>
            <p:nvPr/>
          </p:nvSpPr>
          <p:spPr>
            <a:xfrm>
              <a:off x="4964348" y="6061532"/>
              <a:ext cx="3088793" cy="71793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4EA26800-1BDE-F740-A6E0-03771205952D}"/>
                </a:ext>
              </a:extLst>
            </p:cNvPr>
            <p:cNvSpPr txBox="1"/>
            <p:nvPr/>
          </p:nvSpPr>
          <p:spPr>
            <a:xfrm>
              <a:off x="5042726" y="6246351"/>
              <a:ext cx="3302413" cy="369332"/>
            </a:xfrm>
            <a:prstGeom prst="rect">
              <a:avLst/>
            </a:prstGeom>
            <a:noFill/>
          </p:spPr>
          <p:txBody>
            <a:bodyPr wrap="square" rtlCol="0">
              <a:spAutoFit/>
            </a:bodyPr>
            <a:lstStyle/>
            <a:p>
              <a:r>
                <a:rPr lang="en-US" dirty="0"/>
                <a:t>PISA simulator machine code</a:t>
              </a:r>
            </a:p>
          </p:txBody>
        </p:sp>
      </p:grpSp>
    </p:spTree>
    <p:extLst>
      <p:ext uri="{BB962C8B-B14F-4D97-AF65-F5344CB8AC3E}">
        <p14:creationId xmlns:p14="http://schemas.microsoft.com/office/powerpoint/2010/main" val="2841908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F93F8E9-378A-CC40-9AD2-A57973346AD4}"/>
              </a:ext>
            </a:extLst>
          </p:cNvPr>
          <p:cNvGrpSpPr/>
          <p:nvPr/>
        </p:nvGrpSpPr>
        <p:grpSpPr>
          <a:xfrm>
            <a:off x="90345" y="2511729"/>
            <a:ext cx="2737658" cy="2664570"/>
            <a:chOff x="90345" y="2225979"/>
            <a:chExt cx="2737658" cy="2664570"/>
          </a:xfrm>
        </p:grpSpPr>
        <p:sp>
          <p:nvSpPr>
            <p:cNvPr id="274" name="Rounded Rectangle 273">
              <a:extLst>
                <a:ext uri="{FF2B5EF4-FFF2-40B4-BE49-F238E27FC236}">
                  <a16:creationId xmlns:a16="http://schemas.microsoft.com/office/drawing/2014/main" id="{A45C9145-0E85-9D43-BE3E-432849D71777}"/>
                </a:ext>
              </a:extLst>
            </p:cNvPr>
            <p:cNvSpPr/>
            <p:nvPr/>
          </p:nvSpPr>
          <p:spPr>
            <a:xfrm>
              <a:off x="90345" y="2225979"/>
              <a:ext cx="2737658" cy="2664570"/>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275" name="TextBox 274">
              <a:extLst>
                <a:ext uri="{FF2B5EF4-FFF2-40B4-BE49-F238E27FC236}">
                  <a16:creationId xmlns:a16="http://schemas.microsoft.com/office/drawing/2014/main" id="{89AE3C69-A205-0943-9218-CC795B07D5E9}"/>
                </a:ext>
              </a:extLst>
            </p:cNvPr>
            <p:cNvSpPr txBox="1"/>
            <p:nvPr/>
          </p:nvSpPr>
          <p:spPr>
            <a:xfrm>
              <a:off x="536876" y="2618740"/>
              <a:ext cx="1927412" cy="1938992"/>
            </a:xfrm>
            <a:prstGeom prst="rect">
              <a:avLst/>
            </a:prstGeom>
            <a:noFill/>
          </p:spPr>
          <p:txBody>
            <a:bodyPr wrap="square" rtlCol="0">
              <a:spAutoFit/>
            </a:bodyPr>
            <a:lstStyle/>
            <a:p>
              <a:r>
                <a:rPr lang="en-US" sz="2000" dirty="0"/>
                <a:t>if (count == 10):</a:t>
              </a:r>
            </a:p>
            <a:p>
              <a:r>
                <a:rPr lang="en-US" sz="2000" dirty="0"/>
                <a:t>    count = 0</a:t>
              </a:r>
            </a:p>
            <a:p>
              <a:r>
                <a:rPr lang="en-US" sz="2000" dirty="0"/>
                <a:t>    </a:t>
              </a:r>
              <a:r>
                <a:rPr lang="en-US" sz="2000" dirty="0" err="1"/>
                <a:t>pkt.sample</a:t>
              </a:r>
              <a:r>
                <a:rPr lang="en-US" sz="2000" dirty="0"/>
                <a:t> = 1</a:t>
              </a:r>
            </a:p>
            <a:p>
              <a:r>
                <a:rPr lang="en-US" sz="2000" dirty="0"/>
                <a:t> else:</a:t>
              </a:r>
            </a:p>
            <a:p>
              <a:r>
                <a:rPr lang="en-US" sz="2000" dirty="0"/>
                <a:t>    count++</a:t>
              </a:r>
            </a:p>
            <a:p>
              <a:r>
                <a:rPr lang="en-US" sz="2000" dirty="0"/>
                <a:t>    </a:t>
              </a:r>
              <a:r>
                <a:rPr lang="en-US" sz="2000" dirty="0" err="1"/>
                <a:t>pkt.sample</a:t>
              </a:r>
              <a:r>
                <a:rPr lang="en-US" sz="2000" dirty="0"/>
                <a:t> = 0 </a:t>
              </a:r>
            </a:p>
          </p:txBody>
        </p:sp>
      </p:grpSp>
      <p:sp>
        <p:nvSpPr>
          <p:cNvPr id="276" name="TextBox 275">
            <a:extLst>
              <a:ext uri="{FF2B5EF4-FFF2-40B4-BE49-F238E27FC236}">
                <a16:creationId xmlns:a16="http://schemas.microsoft.com/office/drawing/2014/main" id="{62E32B08-0ED6-5F4A-97A0-C4CFB787F82A}"/>
              </a:ext>
            </a:extLst>
          </p:cNvPr>
          <p:cNvSpPr txBox="1"/>
          <p:nvPr/>
        </p:nvSpPr>
        <p:spPr>
          <a:xfrm>
            <a:off x="-771212" y="2082818"/>
            <a:ext cx="6017392" cy="372090"/>
          </a:xfrm>
          <a:prstGeom prst="rect">
            <a:avLst/>
          </a:prstGeom>
          <a:noFill/>
        </p:spPr>
        <p:txBody>
          <a:bodyPr wrap="square" rtlCol="0">
            <a:spAutoFit/>
          </a:bodyPr>
          <a:lstStyle/>
          <a:p>
            <a:pPr algn="ctr"/>
            <a:r>
              <a:rPr lang="en-US" sz="1818" dirty="0"/>
              <a:t>Program as a</a:t>
            </a:r>
            <a:r>
              <a:rPr lang="ko-KR" altLang="en-US" sz="1818" dirty="0"/>
              <a:t> </a:t>
            </a:r>
            <a:r>
              <a:rPr lang="en-US" sz="1818" dirty="0"/>
              <a:t>packet transaction in</a:t>
            </a:r>
            <a:r>
              <a:rPr lang="ko-KR" altLang="en-US" sz="1818" dirty="0"/>
              <a:t> </a:t>
            </a:r>
            <a:r>
              <a:rPr lang="en-US" sz="1818" dirty="0"/>
              <a:t>Domino</a:t>
            </a:r>
          </a:p>
        </p:txBody>
      </p:sp>
      <p:sp>
        <p:nvSpPr>
          <p:cNvPr id="4" name="TextBox 3">
            <a:extLst>
              <a:ext uri="{FF2B5EF4-FFF2-40B4-BE49-F238E27FC236}">
                <a16:creationId xmlns:a16="http://schemas.microsoft.com/office/drawing/2014/main" id="{36B9571C-3958-A74A-9CB2-C0923974B63A}"/>
              </a:ext>
            </a:extLst>
          </p:cNvPr>
          <p:cNvSpPr txBox="1"/>
          <p:nvPr/>
        </p:nvSpPr>
        <p:spPr>
          <a:xfrm>
            <a:off x="3162760" y="2470227"/>
            <a:ext cx="953979" cy="651845"/>
          </a:xfrm>
          <a:prstGeom prst="rect">
            <a:avLst/>
          </a:prstGeom>
          <a:noFill/>
        </p:spPr>
        <p:txBody>
          <a:bodyPr wrap="none" rtlCol="0">
            <a:spAutoFit/>
          </a:bodyPr>
          <a:lstStyle/>
          <a:p>
            <a:pPr algn="ctr"/>
            <a:r>
              <a:rPr lang="en-US" sz="1818" dirty="0"/>
              <a:t>State</a:t>
            </a:r>
          </a:p>
          <a:p>
            <a:pPr algn="ctr"/>
            <a:r>
              <a:rPr lang="en-US" sz="1818" dirty="0"/>
              <a:t>Variable</a:t>
            </a:r>
          </a:p>
        </p:txBody>
      </p:sp>
      <p:sp>
        <p:nvSpPr>
          <p:cNvPr id="94" name="TextBox 93">
            <a:extLst>
              <a:ext uri="{FF2B5EF4-FFF2-40B4-BE49-F238E27FC236}">
                <a16:creationId xmlns:a16="http://schemas.microsoft.com/office/drawing/2014/main" id="{C5969A78-989F-4540-9997-DD54C10C27C3}"/>
              </a:ext>
            </a:extLst>
          </p:cNvPr>
          <p:cNvSpPr txBox="1"/>
          <p:nvPr/>
        </p:nvSpPr>
        <p:spPr>
          <a:xfrm>
            <a:off x="3271335" y="4631447"/>
            <a:ext cx="800860" cy="651845"/>
          </a:xfrm>
          <a:prstGeom prst="rect">
            <a:avLst/>
          </a:prstGeom>
          <a:noFill/>
        </p:spPr>
        <p:txBody>
          <a:bodyPr wrap="none" rtlCol="0">
            <a:spAutoFit/>
          </a:bodyPr>
          <a:lstStyle/>
          <a:p>
            <a:pPr algn="ctr"/>
            <a:r>
              <a:rPr lang="en-US" sz="1818" dirty="0"/>
              <a:t>Packet</a:t>
            </a:r>
          </a:p>
          <a:p>
            <a:pPr algn="ctr"/>
            <a:r>
              <a:rPr lang="en-US" sz="1818" dirty="0"/>
              <a:t>Field</a:t>
            </a:r>
          </a:p>
        </p:txBody>
      </p:sp>
      <p:cxnSp>
        <p:nvCxnSpPr>
          <p:cNvPr id="6" name="Elbow Connector 5">
            <a:extLst>
              <a:ext uri="{FF2B5EF4-FFF2-40B4-BE49-F238E27FC236}">
                <a16:creationId xmlns:a16="http://schemas.microsoft.com/office/drawing/2014/main" id="{EBB237C0-D94C-4441-AA22-AA50A4FAC721}"/>
              </a:ext>
            </a:extLst>
          </p:cNvPr>
          <p:cNvCxnSpPr>
            <a:stCxn id="4" idx="1"/>
          </p:cNvCxnSpPr>
          <p:nvPr/>
        </p:nvCxnSpPr>
        <p:spPr>
          <a:xfrm rot="10800000" flipV="1">
            <a:off x="1192698" y="2796150"/>
            <a:ext cx="1970062" cy="169182"/>
          </a:xfrm>
          <a:prstGeom prst="bentConnector3">
            <a:avLst>
              <a:gd name="adj1" fmla="val 50000"/>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6" name="Elbow Connector 95">
            <a:extLst>
              <a:ext uri="{FF2B5EF4-FFF2-40B4-BE49-F238E27FC236}">
                <a16:creationId xmlns:a16="http://schemas.microsoft.com/office/drawing/2014/main" id="{13C89448-94EF-7644-AF1E-3C210D3AF644}"/>
              </a:ext>
            </a:extLst>
          </p:cNvPr>
          <p:cNvCxnSpPr>
            <a:cxnSpLocks/>
            <a:stCxn id="94" idx="2"/>
          </p:cNvCxnSpPr>
          <p:nvPr/>
        </p:nvCxnSpPr>
        <p:spPr>
          <a:xfrm rot="5400000" flipH="1">
            <a:off x="2319353" y="3930880"/>
            <a:ext cx="267270" cy="2437554"/>
          </a:xfrm>
          <a:prstGeom prst="bentConnector4">
            <a:avLst>
              <a:gd name="adj1" fmla="val -33342"/>
              <a:gd name="adj2" fmla="val 58214"/>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86" name="Rounded Rectangle 285">
            <a:extLst>
              <a:ext uri="{FF2B5EF4-FFF2-40B4-BE49-F238E27FC236}">
                <a16:creationId xmlns:a16="http://schemas.microsoft.com/office/drawing/2014/main" id="{BA34AFEA-7D5B-FD4D-8210-92A28EE632BB}"/>
              </a:ext>
            </a:extLst>
          </p:cNvPr>
          <p:cNvSpPr/>
          <p:nvPr/>
        </p:nvSpPr>
        <p:spPr>
          <a:xfrm>
            <a:off x="4693622" y="2361340"/>
            <a:ext cx="7414049" cy="2884405"/>
          </a:xfrm>
          <a:prstGeom prst="roundRect">
            <a:avLst>
              <a:gd name="adj" fmla="val 4096"/>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294" name="TextBox 293">
            <a:extLst>
              <a:ext uri="{FF2B5EF4-FFF2-40B4-BE49-F238E27FC236}">
                <a16:creationId xmlns:a16="http://schemas.microsoft.com/office/drawing/2014/main" id="{0561B39E-1BB1-0E4C-938E-0C403CB73435}"/>
              </a:ext>
            </a:extLst>
          </p:cNvPr>
          <p:cNvSpPr txBox="1"/>
          <p:nvPr/>
        </p:nvSpPr>
        <p:spPr>
          <a:xfrm>
            <a:off x="6702423" y="1936332"/>
            <a:ext cx="3396443" cy="372090"/>
          </a:xfrm>
          <a:prstGeom prst="rect">
            <a:avLst/>
          </a:prstGeom>
          <a:noFill/>
        </p:spPr>
        <p:txBody>
          <a:bodyPr wrap="none" rtlCol="0">
            <a:spAutoFit/>
          </a:bodyPr>
          <a:lstStyle/>
          <a:p>
            <a:r>
              <a:rPr lang="en-US" sz="1818" dirty="0"/>
              <a:t>Partial program for PISA simulator</a:t>
            </a:r>
          </a:p>
        </p:txBody>
      </p:sp>
      <p:grpSp>
        <p:nvGrpSpPr>
          <p:cNvPr id="8" name="Group 7">
            <a:extLst>
              <a:ext uri="{FF2B5EF4-FFF2-40B4-BE49-F238E27FC236}">
                <a16:creationId xmlns:a16="http://schemas.microsoft.com/office/drawing/2014/main" id="{E96A20F4-990E-1247-BEA4-C8DC62F1C6E2}"/>
              </a:ext>
            </a:extLst>
          </p:cNvPr>
          <p:cNvGrpSpPr/>
          <p:nvPr/>
        </p:nvGrpSpPr>
        <p:grpSpPr>
          <a:xfrm>
            <a:off x="6137154" y="2565928"/>
            <a:ext cx="1176442" cy="1078980"/>
            <a:chOff x="6137154" y="2565928"/>
            <a:chExt cx="1176442" cy="1078980"/>
          </a:xfrm>
        </p:grpSpPr>
        <p:sp>
          <p:nvSpPr>
            <p:cNvPr id="87" name="Rounded Rectangle 86">
              <a:extLst>
                <a:ext uri="{FF2B5EF4-FFF2-40B4-BE49-F238E27FC236}">
                  <a16:creationId xmlns:a16="http://schemas.microsoft.com/office/drawing/2014/main" id="{CF02EE7A-19D9-654E-B72B-427F361DF7E1}"/>
                </a:ext>
              </a:extLst>
            </p:cNvPr>
            <p:cNvSpPr/>
            <p:nvPr/>
          </p:nvSpPr>
          <p:spPr>
            <a:xfrm>
              <a:off x="6137154" y="3262572"/>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99" name="Rounded Rectangle 98">
              <a:extLst>
                <a:ext uri="{FF2B5EF4-FFF2-40B4-BE49-F238E27FC236}">
                  <a16:creationId xmlns:a16="http://schemas.microsoft.com/office/drawing/2014/main" id="{BFD0DCA2-B82E-494C-A337-0BB1FECA9B75}"/>
                </a:ext>
              </a:extLst>
            </p:cNvPr>
            <p:cNvSpPr/>
            <p:nvPr/>
          </p:nvSpPr>
          <p:spPr>
            <a:xfrm>
              <a:off x="6144981" y="2565928"/>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grpSp>
      <p:grpSp>
        <p:nvGrpSpPr>
          <p:cNvPr id="9" name="Group 8">
            <a:extLst>
              <a:ext uri="{FF2B5EF4-FFF2-40B4-BE49-F238E27FC236}">
                <a16:creationId xmlns:a16="http://schemas.microsoft.com/office/drawing/2014/main" id="{14CA6151-A904-A949-BD78-441A2240208D}"/>
              </a:ext>
            </a:extLst>
          </p:cNvPr>
          <p:cNvGrpSpPr/>
          <p:nvPr/>
        </p:nvGrpSpPr>
        <p:grpSpPr>
          <a:xfrm>
            <a:off x="6124773" y="3829881"/>
            <a:ext cx="1181090" cy="1329365"/>
            <a:chOff x="6124773" y="3829881"/>
            <a:chExt cx="1181090" cy="1329365"/>
          </a:xfrm>
        </p:grpSpPr>
        <p:sp>
          <p:nvSpPr>
            <p:cNvPr id="202" name="Rounded Rectangle 201">
              <a:extLst>
                <a:ext uri="{FF2B5EF4-FFF2-40B4-BE49-F238E27FC236}">
                  <a16:creationId xmlns:a16="http://schemas.microsoft.com/office/drawing/2014/main" id="{4D59FA37-0353-DA42-9E52-F57BAA8BCAB0}"/>
                </a:ext>
              </a:extLst>
            </p:cNvPr>
            <p:cNvSpPr/>
            <p:nvPr/>
          </p:nvSpPr>
          <p:spPr>
            <a:xfrm>
              <a:off x="6126339" y="3829881"/>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06" name="Rounded Rectangle 205">
              <a:extLst>
                <a:ext uri="{FF2B5EF4-FFF2-40B4-BE49-F238E27FC236}">
                  <a16:creationId xmlns:a16="http://schemas.microsoft.com/office/drawing/2014/main" id="{467E7D9D-2DE7-AE4C-8514-4D6D195E8D44}"/>
                </a:ext>
              </a:extLst>
            </p:cNvPr>
            <p:cNvSpPr/>
            <p:nvPr/>
          </p:nvSpPr>
          <p:spPr>
            <a:xfrm>
              <a:off x="6330861" y="4122185"/>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266" name="Rounded Rectangle 265">
              <a:extLst>
                <a:ext uri="{FF2B5EF4-FFF2-40B4-BE49-F238E27FC236}">
                  <a16:creationId xmlns:a16="http://schemas.microsoft.com/office/drawing/2014/main" id="{201DCC83-3463-AA4A-92E1-6679901C20DF}"/>
                </a:ext>
              </a:extLst>
            </p:cNvPr>
            <p:cNvSpPr/>
            <p:nvPr/>
          </p:nvSpPr>
          <p:spPr>
            <a:xfrm>
              <a:off x="6124773" y="4543488"/>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07" name="Rounded Rectangle 206">
              <a:extLst>
                <a:ext uri="{FF2B5EF4-FFF2-40B4-BE49-F238E27FC236}">
                  <a16:creationId xmlns:a16="http://schemas.microsoft.com/office/drawing/2014/main" id="{B5AE134F-19A1-5B4A-9817-879417B6FF94}"/>
                </a:ext>
              </a:extLst>
            </p:cNvPr>
            <p:cNvSpPr/>
            <p:nvPr/>
          </p:nvSpPr>
          <p:spPr>
            <a:xfrm>
              <a:off x="6330861" y="4834203"/>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grpSp>
      <p:grpSp>
        <p:nvGrpSpPr>
          <p:cNvPr id="14" name="Group 13">
            <a:extLst>
              <a:ext uri="{FF2B5EF4-FFF2-40B4-BE49-F238E27FC236}">
                <a16:creationId xmlns:a16="http://schemas.microsoft.com/office/drawing/2014/main" id="{E8C10390-D51A-F244-AD25-0395A116F98D}"/>
              </a:ext>
            </a:extLst>
          </p:cNvPr>
          <p:cNvGrpSpPr/>
          <p:nvPr/>
        </p:nvGrpSpPr>
        <p:grpSpPr>
          <a:xfrm>
            <a:off x="4769144" y="2460912"/>
            <a:ext cx="961363" cy="1619076"/>
            <a:chOff x="4769144" y="2460912"/>
            <a:chExt cx="961363" cy="1619076"/>
          </a:xfrm>
        </p:grpSpPr>
        <p:cxnSp>
          <p:nvCxnSpPr>
            <p:cNvPr id="197" name="Straight Connector 196">
              <a:extLst>
                <a:ext uri="{FF2B5EF4-FFF2-40B4-BE49-F238E27FC236}">
                  <a16:creationId xmlns:a16="http://schemas.microsoft.com/office/drawing/2014/main" id="{6D6BC727-C8AE-3C48-974E-BE277BA23EB0}"/>
                </a:ext>
              </a:extLst>
            </p:cNvPr>
            <p:cNvCxnSpPr>
              <a:cxnSpLocks/>
              <a:stCxn id="196" idx="1"/>
              <a:endCxn id="196" idx="3"/>
            </p:cNvCxnSpPr>
            <p:nvPr/>
          </p:nvCxnSpPr>
          <p:spPr>
            <a:xfrm>
              <a:off x="4816645" y="3121806"/>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2B1D2855-20A5-B049-BBC8-801D3FE069FB}"/>
                </a:ext>
              </a:extLst>
            </p:cNvPr>
            <p:cNvGrpSpPr/>
            <p:nvPr/>
          </p:nvGrpSpPr>
          <p:grpSpPr>
            <a:xfrm>
              <a:off x="4769144" y="2460912"/>
              <a:ext cx="961363" cy="1619076"/>
              <a:chOff x="4769144" y="2460912"/>
              <a:chExt cx="961363" cy="1619076"/>
            </a:xfrm>
          </p:grpSpPr>
          <p:sp>
            <p:nvSpPr>
              <p:cNvPr id="196" name="Rounded Rectangle 195">
                <a:extLst>
                  <a:ext uri="{FF2B5EF4-FFF2-40B4-BE49-F238E27FC236}">
                    <a16:creationId xmlns:a16="http://schemas.microsoft.com/office/drawing/2014/main" id="{D4631F8F-4287-ED4E-AB3B-DB02DAF90B87}"/>
                  </a:ext>
                </a:extLst>
              </p:cNvPr>
              <p:cNvSpPr/>
              <p:nvPr/>
            </p:nvSpPr>
            <p:spPr>
              <a:xfrm>
                <a:off x="4816643" y="2460912"/>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grpSp>
            <p:nvGrpSpPr>
              <p:cNvPr id="12" name="Group 11">
                <a:extLst>
                  <a:ext uri="{FF2B5EF4-FFF2-40B4-BE49-F238E27FC236}">
                    <a16:creationId xmlns:a16="http://schemas.microsoft.com/office/drawing/2014/main" id="{A75B8405-859B-044D-8622-1A01D0D0F865}"/>
                  </a:ext>
                </a:extLst>
              </p:cNvPr>
              <p:cNvGrpSpPr/>
              <p:nvPr/>
            </p:nvGrpSpPr>
            <p:grpSpPr>
              <a:xfrm>
                <a:off x="4769144" y="2510791"/>
                <a:ext cx="961363" cy="1569197"/>
                <a:chOff x="4769144" y="2510791"/>
                <a:chExt cx="961363" cy="1569197"/>
              </a:xfrm>
            </p:grpSpPr>
            <p:sp>
              <p:nvSpPr>
                <p:cNvPr id="270" name="TextBox 269">
                  <a:extLst>
                    <a:ext uri="{FF2B5EF4-FFF2-40B4-BE49-F238E27FC236}">
                      <a16:creationId xmlns:a16="http://schemas.microsoft.com/office/drawing/2014/main" id="{3C3C6D7A-F590-5045-A05F-8E224FFE8B34}"/>
                    </a:ext>
                  </a:extLst>
                </p:cNvPr>
                <p:cNvSpPr txBox="1"/>
                <p:nvPr/>
              </p:nvSpPr>
              <p:spPr>
                <a:xfrm>
                  <a:off x="5024056" y="3763748"/>
                  <a:ext cx="503664" cy="316240"/>
                </a:xfrm>
                <a:prstGeom prst="rect">
                  <a:avLst/>
                </a:prstGeom>
                <a:noFill/>
              </p:spPr>
              <p:txBody>
                <a:bodyPr wrap="none" rtlCol="0">
                  <a:spAutoFit/>
                </a:bodyPr>
                <a:lstStyle/>
                <a:p>
                  <a:r>
                    <a:rPr lang="en-US" sz="1455" dirty="0"/>
                    <a:t>PHV</a:t>
                  </a:r>
                </a:p>
              </p:txBody>
            </p:sp>
            <p:sp>
              <p:nvSpPr>
                <p:cNvPr id="7" name="TextBox 6">
                  <a:extLst>
                    <a:ext uri="{FF2B5EF4-FFF2-40B4-BE49-F238E27FC236}">
                      <a16:creationId xmlns:a16="http://schemas.microsoft.com/office/drawing/2014/main" id="{CA56CFBA-4A04-6E45-A4B8-0DE24041D6E2}"/>
                    </a:ext>
                  </a:extLst>
                </p:cNvPr>
                <p:cNvSpPr txBox="1"/>
                <p:nvPr/>
              </p:nvSpPr>
              <p:spPr>
                <a:xfrm>
                  <a:off x="4795802" y="251079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89" name="TextBox 88">
                  <a:extLst>
                    <a:ext uri="{FF2B5EF4-FFF2-40B4-BE49-F238E27FC236}">
                      <a16:creationId xmlns:a16="http://schemas.microsoft.com/office/drawing/2014/main" id="{F6986CAF-00C4-5E47-A1ED-88636920E0EE}"/>
                    </a:ext>
                  </a:extLst>
                </p:cNvPr>
                <p:cNvSpPr txBox="1"/>
                <p:nvPr/>
              </p:nvSpPr>
              <p:spPr>
                <a:xfrm>
                  <a:off x="4769144" y="319096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grpSp>
        </p:grpSp>
      </p:grpSp>
      <p:grpSp>
        <p:nvGrpSpPr>
          <p:cNvPr id="15" name="Group 14">
            <a:extLst>
              <a:ext uri="{FF2B5EF4-FFF2-40B4-BE49-F238E27FC236}">
                <a16:creationId xmlns:a16="http://schemas.microsoft.com/office/drawing/2014/main" id="{75F7EA30-58B3-9944-9C06-30257CD0731E}"/>
              </a:ext>
            </a:extLst>
          </p:cNvPr>
          <p:cNvGrpSpPr/>
          <p:nvPr/>
        </p:nvGrpSpPr>
        <p:grpSpPr>
          <a:xfrm>
            <a:off x="5243874" y="2548532"/>
            <a:ext cx="885862" cy="2538840"/>
            <a:chOff x="5243874" y="2548532"/>
            <a:chExt cx="885862" cy="2538840"/>
          </a:xfrm>
        </p:grpSpPr>
        <p:sp>
          <p:nvSpPr>
            <p:cNvPr id="272" name="TextBox 271">
              <a:extLst>
                <a:ext uri="{FF2B5EF4-FFF2-40B4-BE49-F238E27FC236}">
                  <a16:creationId xmlns:a16="http://schemas.microsoft.com/office/drawing/2014/main" id="{081EB8FB-CA18-C641-AEA7-C1F265897742}"/>
                </a:ext>
              </a:extLst>
            </p:cNvPr>
            <p:cNvSpPr txBox="1"/>
            <p:nvPr/>
          </p:nvSpPr>
          <p:spPr>
            <a:xfrm>
              <a:off x="5243874" y="4240536"/>
              <a:ext cx="587020" cy="540148"/>
            </a:xfrm>
            <a:prstGeom prst="rect">
              <a:avLst/>
            </a:prstGeom>
            <a:noFill/>
          </p:spPr>
          <p:txBody>
            <a:bodyPr wrap="none" rtlCol="0">
              <a:spAutoFit/>
            </a:bodyPr>
            <a:lstStyle/>
            <a:p>
              <a:pPr algn="ctr"/>
              <a:r>
                <a:rPr lang="en-US" sz="1455" dirty="0"/>
                <a:t>Input</a:t>
              </a:r>
            </a:p>
            <a:p>
              <a:pPr algn="ctr"/>
              <a:r>
                <a:rPr lang="en-US" sz="1455" dirty="0"/>
                <a:t>Mux</a:t>
              </a:r>
            </a:p>
          </p:txBody>
        </p:sp>
        <p:grpSp>
          <p:nvGrpSpPr>
            <p:cNvPr id="11" name="Group 10">
              <a:extLst>
                <a:ext uri="{FF2B5EF4-FFF2-40B4-BE49-F238E27FC236}">
                  <a16:creationId xmlns:a16="http://schemas.microsoft.com/office/drawing/2014/main" id="{1347534E-0A83-4C4C-96F8-58CC9C86C196}"/>
                </a:ext>
              </a:extLst>
            </p:cNvPr>
            <p:cNvGrpSpPr/>
            <p:nvPr/>
          </p:nvGrpSpPr>
          <p:grpSpPr>
            <a:xfrm>
              <a:off x="5767774" y="2548532"/>
              <a:ext cx="361962" cy="467416"/>
              <a:chOff x="9399960" y="-1182808"/>
              <a:chExt cx="597238" cy="771236"/>
            </a:xfrm>
          </p:grpSpPr>
          <p:cxnSp>
            <p:nvCxnSpPr>
              <p:cNvPr id="151" name="Straight Connector 150">
                <a:extLst>
                  <a:ext uri="{FF2B5EF4-FFF2-40B4-BE49-F238E27FC236}">
                    <a16:creationId xmlns:a16="http://schemas.microsoft.com/office/drawing/2014/main" id="{5438E27A-619B-4B4F-9725-63DD2688CC6D}"/>
                  </a:ext>
                </a:extLst>
              </p:cNvPr>
              <p:cNvCxnSpPr>
                <a:cxnSpLocks/>
                <a:stCxn id="2"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6434AB3B-E8EE-E44D-A586-FF3F950D2D55}"/>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98" name="Group 97">
              <a:extLst>
                <a:ext uri="{FF2B5EF4-FFF2-40B4-BE49-F238E27FC236}">
                  <a16:creationId xmlns:a16="http://schemas.microsoft.com/office/drawing/2014/main" id="{67C47CA9-9B2D-7F4E-8A89-588A9C5D4EE8}"/>
                </a:ext>
              </a:extLst>
            </p:cNvPr>
            <p:cNvGrpSpPr/>
            <p:nvPr/>
          </p:nvGrpSpPr>
          <p:grpSpPr>
            <a:xfrm>
              <a:off x="5767774" y="3267031"/>
              <a:ext cx="361962" cy="467416"/>
              <a:chOff x="9399960" y="-1182808"/>
              <a:chExt cx="597238" cy="771236"/>
            </a:xfrm>
          </p:grpSpPr>
          <p:cxnSp>
            <p:nvCxnSpPr>
              <p:cNvPr id="100" name="Straight Connector 99">
                <a:extLst>
                  <a:ext uri="{FF2B5EF4-FFF2-40B4-BE49-F238E27FC236}">
                    <a16:creationId xmlns:a16="http://schemas.microsoft.com/office/drawing/2014/main" id="{A18C483D-58F4-B742-B8A2-1E69717FEC4C}"/>
                  </a:ext>
                </a:extLst>
              </p:cNvPr>
              <p:cNvCxnSpPr>
                <a:cxnSpLocks/>
                <a:stCxn id="101"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1" name="Trapezoid 100">
                <a:extLst>
                  <a:ext uri="{FF2B5EF4-FFF2-40B4-BE49-F238E27FC236}">
                    <a16:creationId xmlns:a16="http://schemas.microsoft.com/office/drawing/2014/main" id="{F17177C8-4C1D-BC48-876A-45AAACACCBB2}"/>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2" name="Group 101">
              <a:extLst>
                <a:ext uri="{FF2B5EF4-FFF2-40B4-BE49-F238E27FC236}">
                  <a16:creationId xmlns:a16="http://schemas.microsoft.com/office/drawing/2014/main" id="{DF13A16B-A7D8-C74A-AA22-65CC20E1F0C4}"/>
                </a:ext>
              </a:extLst>
            </p:cNvPr>
            <p:cNvGrpSpPr/>
            <p:nvPr/>
          </p:nvGrpSpPr>
          <p:grpSpPr>
            <a:xfrm>
              <a:off x="5767774" y="3888702"/>
              <a:ext cx="361962" cy="467416"/>
              <a:chOff x="9399960" y="-1182808"/>
              <a:chExt cx="597238" cy="771236"/>
            </a:xfrm>
          </p:grpSpPr>
          <p:cxnSp>
            <p:nvCxnSpPr>
              <p:cNvPr id="103" name="Straight Connector 102">
                <a:extLst>
                  <a:ext uri="{FF2B5EF4-FFF2-40B4-BE49-F238E27FC236}">
                    <a16:creationId xmlns:a16="http://schemas.microsoft.com/office/drawing/2014/main" id="{2DCA533C-8C34-5847-897A-510DC1E6C8D6}"/>
                  </a:ext>
                </a:extLst>
              </p:cNvPr>
              <p:cNvCxnSpPr>
                <a:cxnSpLocks/>
                <a:stCxn id="104"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4" name="Trapezoid 103">
                <a:extLst>
                  <a:ext uri="{FF2B5EF4-FFF2-40B4-BE49-F238E27FC236}">
                    <a16:creationId xmlns:a16="http://schemas.microsoft.com/office/drawing/2014/main" id="{1EDAA24E-FC6A-D340-8FA5-29FC42D52313}"/>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5" name="Group 104">
              <a:extLst>
                <a:ext uri="{FF2B5EF4-FFF2-40B4-BE49-F238E27FC236}">
                  <a16:creationId xmlns:a16="http://schemas.microsoft.com/office/drawing/2014/main" id="{F91420A3-4CE4-424F-8541-3AFEE874CEF3}"/>
                </a:ext>
              </a:extLst>
            </p:cNvPr>
            <p:cNvGrpSpPr/>
            <p:nvPr/>
          </p:nvGrpSpPr>
          <p:grpSpPr>
            <a:xfrm>
              <a:off x="5767774" y="4619956"/>
              <a:ext cx="361962" cy="467416"/>
              <a:chOff x="9399960" y="-1182808"/>
              <a:chExt cx="597238" cy="771236"/>
            </a:xfrm>
          </p:grpSpPr>
          <p:cxnSp>
            <p:nvCxnSpPr>
              <p:cNvPr id="106" name="Straight Connector 105">
                <a:extLst>
                  <a:ext uri="{FF2B5EF4-FFF2-40B4-BE49-F238E27FC236}">
                    <a16:creationId xmlns:a16="http://schemas.microsoft.com/office/drawing/2014/main" id="{C8328161-3402-A546-A299-ABCE17CC57FE}"/>
                  </a:ext>
                </a:extLst>
              </p:cNvPr>
              <p:cNvCxnSpPr>
                <a:cxnSpLocks/>
                <a:stCxn id="107"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7" name="Trapezoid 106">
                <a:extLst>
                  <a:ext uri="{FF2B5EF4-FFF2-40B4-BE49-F238E27FC236}">
                    <a16:creationId xmlns:a16="http://schemas.microsoft.com/office/drawing/2014/main" id="{342C9757-E43F-9E4B-8924-F4097B15CF1A}"/>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16" name="Group 15">
            <a:extLst>
              <a:ext uri="{FF2B5EF4-FFF2-40B4-BE49-F238E27FC236}">
                <a16:creationId xmlns:a16="http://schemas.microsoft.com/office/drawing/2014/main" id="{758A73EE-073A-794B-8806-F7D4C2EEF1BF}"/>
              </a:ext>
            </a:extLst>
          </p:cNvPr>
          <p:cNvGrpSpPr/>
          <p:nvPr/>
        </p:nvGrpSpPr>
        <p:grpSpPr>
          <a:xfrm>
            <a:off x="7326838" y="2528900"/>
            <a:ext cx="726481" cy="1705843"/>
            <a:chOff x="7326838" y="2528900"/>
            <a:chExt cx="726481" cy="1705843"/>
          </a:xfrm>
        </p:grpSpPr>
        <p:sp>
          <p:nvSpPr>
            <p:cNvPr id="88" name="TextBox 87">
              <a:extLst>
                <a:ext uri="{FF2B5EF4-FFF2-40B4-BE49-F238E27FC236}">
                  <a16:creationId xmlns:a16="http://schemas.microsoft.com/office/drawing/2014/main" id="{0093875E-9CFE-1F41-88DA-D9C9D3504856}"/>
                </a:ext>
              </a:extLst>
            </p:cNvPr>
            <p:cNvSpPr txBox="1"/>
            <p:nvPr/>
          </p:nvSpPr>
          <p:spPr>
            <a:xfrm>
              <a:off x="7326838" y="3694595"/>
              <a:ext cx="726481" cy="540148"/>
            </a:xfrm>
            <a:prstGeom prst="rect">
              <a:avLst/>
            </a:prstGeom>
            <a:noFill/>
          </p:spPr>
          <p:txBody>
            <a:bodyPr wrap="none" rtlCol="0">
              <a:spAutoFit/>
            </a:bodyPr>
            <a:lstStyle/>
            <a:p>
              <a:pPr algn="ctr"/>
              <a:r>
                <a:rPr lang="en-US" sz="1455" dirty="0"/>
                <a:t>Output</a:t>
              </a:r>
            </a:p>
            <a:p>
              <a:pPr algn="ctr"/>
              <a:r>
                <a:rPr lang="en-US" sz="1455" dirty="0"/>
                <a:t>Mux</a:t>
              </a:r>
            </a:p>
          </p:txBody>
        </p:sp>
        <p:grpSp>
          <p:nvGrpSpPr>
            <p:cNvPr id="120" name="Group 119">
              <a:extLst>
                <a:ext uri="{FF2B5EF4-FFF2-40B4-BE49-F238E27FC236}">
                  <a16:creationId xmlns:a16="http://schemas.microsoft.com/office/drawing/2014/main" id="{72AE29A3-B4D2-7045-81A7-6C7893CCAAE6}"/>
                </a:ext>
              </a:extLst>
            </p:cNvPr>
            <p:cNvGrpSpPr/>
            <p:nvPr/>
          </p:nvGrpSpPr>
          <p:grpSpPr>
            <a:xfrm>
              <a:off x="7560238" y="3267031"/>
              <a:ext cx="361962" cy="467416"/>
              <a:chOff x="9399960" y="-1182808"/>
              <a:chExt cx="597238" cy="771236"/>
            </a:xfrm>
          </p:grpSpPr>
          <p:cxnSp>
            <p:nvCxnSpPr>
              <p:cNvPr id="121" name="Straight Connector 120">
                <a:extLst>
                  <a:ext uri="{FF2B5EF4-FFF2-40B4-BE49-F238E27FC236}">
                    <a16:creationId xmlns:a16="http://schemas.microsoft.com/office/drawing/2014/main" id="{D0E729AF-F5E6-404B-A8CD-ABD4292CCF7C}"/>
                  </a:ext>
                </a:extLst>
              </p:cNvPr>
              <p:cNvCxnSpPr>
                <a:cxnSpLocks/>
                <a:stCxn id="122"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Trapezoid 121">
                <a:extLst>
                  <a:ext uri="{FF2B5EF4-FFF2-40B4-BE49-F238E27FC236}">
                    <a16:creationId xmlns:a16="http://schemas.microsoft.com/office/drawing/2014/main" id="{AF1874D9-1C51-134D-8141-825323CA0EB9}"/>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3" name="Group 122">
              <a:extLst>
                <a:ext uri="{FF2B5EF4-FFF2-40B4-BE49-F238E27FC236}">
                  <a16:creationId xmlns:a16="http://schemas.microsoft.com/office/drawing/2014/main" id="{131510EA-6906-954B-BCDD-8E3648B21920}"/>
                </a:ext>
              </a:extLst>
            </p:cNvPr>
            <p:cNvGrpSpPr/>
            <p:nvPr/>
          </p:nvGrpSpPr>
          <p:grpSpPr>
            <a:xfrm>
              <a:off x="7560238" y="2528900"/>
              <a:ext cx="361962" cy="467416"/>
              <a:chOff x="9399960" y="-1182808"/>
              <a:chExt cx="597238" cy="771236"/>
            </a:xfrm>
          </p:grpSpPr>
          <p:cxnSp>
            <p:nvCxnSpPr>
              <p:cNvPr id="124" name="Straight Connector 123">
                <a:extLst>
                  <a:ext uri="{FF2B5EF4-FFF2-40B4-BE49-F238E27FC236}">
                    <a16:creationId xmlns:a16="http://schemas.microsoft.com/office/drawing/2014/main" id="{96AF31FD-4604-004D-8423-06F007E24646}"/>
                  </a:ext>
                </a:extLst>
              </p:cNvPr>
              <p:cNvCxnSpPr>
                <a:cxnSpLocks/>
                <a:stCxn id="125"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Trapezoid 124">
                <a:extLst>
                  <a:ext uri="{FF2B5EF4-FFF2-40B4-BE49-F238E27FC236}">
                    <a16:creationId xmlns:a16="http://schemas.microsoft.com/office/drawing/2014/main" id="{E88EB750-C177-184A-88E4-DE41A385447E}"/>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18" name="Group 17">
            <a:extLst>
              <a:ext uri="{FF2B5EF4-FFF2-40B4-BE49-F238E27FC236}">
                <a16:creationId xmlns:a16="http://schemas.microsoft.com/office/drawing/2014/main" id="{E727680D-1334-1B4E-9171-FCBE4E62A737}"/>
              </a:ext>
            </a:extLst>
          </p:cNvPr>
          <p:cNvGrpSpPr/>
          <p:nvPr/>
        </p:nvGrpSpPr>
        <p:grpSpPr>
          <a:xfrm>
            <a:off x="7933293" y="2457782"/>
            <a:ext cx="4153078" cy="2700925"/>
            <a:chOff x="7933293" y="2457782"/>
            <a:chExt cx="4153078" cy="2700925"/>
          </a:xfrm>
        </p:grpSpPr>
        <p:sp>
          <p:nvSpPr>
            <p:cNvPr id="145" name="Rounded Rectangle 144">
              <a:extLst>
                <a:ext uri="{FF2B5EF4-FFF2-40B4-BE49-F238E27FC236}">
                  <a16:creationId xmlns:a16="http://schemas.microsoft.com/office/drawing/2014/main" id="{B9A6DFAE-0BE1-DC4A-BF5A-34B2C1A24DF3}"/>
                </a:ext>
              </a:extLst>
            </p:cNvPr>
            <p:cNvSpPr/>
            <p:nvPr/>
          </p:nvSpPr>
          <p:spPr>
            <a:xfrm>
              <a:off x="7980485" y="2468740"/>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46" name="Rounded Rectangle 145">
              <a:extLst>
                <a:ext uri="{FF2B5EF4-FFF2-40B4-BE49-F238E27FC236}">
                  <a16:creationId xmlns:a16="http://schemas.microsoft.com/office/drawing/2014/main" id="{5CA467F5-D53F-3349-9A09-32515B4E8C76}"/>
                </a:ext>
              </a:extLst>
            </p:cNvPr>
            <p:cNvSpPr/>
            <p:nvPr/>
          </p:nvSpPr>
          <p:spPr>
            <a:xfrm>
              <a:off x="9290180" y="3837709"/>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47" name="Rounded Rectangle 146">
              <a:extLst>
                <a:ext uri="{FF2B5EF4-FFF2-40B4-BE49-F238E27FC236}">
                  <a16:creationId xmlns:a16="http://schemas.microsoft.com/office/drawing/2014/main" id="{98FA68B7-26FC-9440-A0E0-3D07A7EA8058}"/>
                </a:ext>
              </a:extLst>
            </p:cNvPr>
            <p:cNvSpPr/>
            <p:nvPr/>
          </p:nvSpPr>
          <p:spPr>
            <a:xfrm>
              <a:off x="9494703" y="4130014"/>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167" name="TextBox 166">
              <a:extLst>
                <a:ext uri="{FF2B5EF4-FFF2-40B4-BE49-F238E27FC236}">
                  <a16:creationId xmlns:a16="http://schemas.microsoft.com/office/drawing/2014/main" id="{A2168B17-A9A6-1940-96D2-6271A5A006A2}"/>
                </a:ext>
              </a:extLst>
            </p:cNvPr>
            <p:cNvSpPr txBox="1"/>
            <p:nvPr/>
          </p:nvSpPr>
          <p:spPr>
            <a:xfrm>
              <a:off x="8218369" y="3763748"/>
              <a:ext cx="503664" cy="316240"/>
            </a:xfrm>
            <a:prstGeom prst="rect">
              <a:avLst/>
            </a:prstGeom>
            <a:noFill/>
          </p:spPr>
          <p:txBody>
            <a:bodyPr wrap="none" rtlCol="0">
              <a:spAutoFit/>
            </a:bodyPr>
            <a:lstStyle/>
            <a:p>
              <a:r>
                <a:rPr lang="en-US" sz="1455" dirty="0"/>
                <a:t>PHV</a:t>
              </a:r>
            </a:p>
          </p:txBody>
        </p:sp>
        <p:sp>
          <p:nvSpPr>
            <p:cNvPr id="168" name="TextBox 167">
              <a:extLst>
                <a:ext uri="{FF2B5EF4-FFF2-40B4-BE49-F238E27FC236}">
                  <a16:creationId xmlns:a16="http://schemas.microsoft.com/office/drawing/2014/main" id="{7D9181E9-7C74-DE4D-9F85-E55A3FF727E6}"/>
                </a:ext>
              </a:extLst>
            </p:cNvPr>
            <p:cNvSpPr txBox="1"/>
            <p:nvPr/>
          </p:nvSpPr>
          <p:spPr>
            <a:xfrm>
              <a:off x="7959643" y="2518619"/>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169" name="Rounded Rectangle 168">
              <a:extLst>
                <a:ext uri="{FF2B5EF4-FFF2-40B4-BE49-F238E27FC236}">
                  <a16:creationId xmlns:a16="http://schemas.microsoft.com/office/drawing/2014/main" id="{E6C2F761-381F-CF4D-9CD1-96C32163B435}"/>
                </a:ext>
              </a:extLst>
            </p:cNvPr>
            <p:cNvSpPr/>
            <p:nvPr/>
          </p:nvSpPr>
          <p:spPr>
            <a:xfrm>
              <a:off x="9300995" y="3270401"/>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170" name="Rounded Rectangle 169">
              <a:extLst>
                <a:ext uri="{FF2B5EF4-FFF2-40B4-BE49-F238E27FC236}">
                  <a16:creationId xmlns:a16="http://schemas.microsoft.com/office/drawing/2014/main" id="{A0112B97-B6A7-F04F-A27E-CAF4BB3D1FDF}"/>
                </a:ext>
              </a:extLst>
            </p:cNvPr>
            <p:cNvSpPr/>
            <p:nvPr/>
          </p:nvSpPr>
          <p:spPr>
            <a:xfrm>
              <a:off x="9308822" y="2573757"/>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cxnSp>
          <p:nvCxnSpPr>
            <p:cNvPr id="172" name="Straight Connector 171">
              <a:extLst>
                <a:ext uri="{FF2B5EF4-FFF2-40B4-BE49-F238E27FC236}">
                  <a16:creationId xmlns:a16="http://schemas.microsoft.com/office/drawing/2014/main" id="{5EBECDBC-0D19-5E49-BBC7-1DA81ADAF651}"/>
                </a:ext>
              </a:extLst>
            </p:cNvPr>
            <p:cNvCxnSpPr>
              <a:cxnSpLocks/>
            </p:cNvCxnSpPr>
            <p:nvPr/>
          </p:nvCxnSpPr>
          <p:spPr>
            <a:xfrm>
              <a:off x="7980487" y="3120243"/>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Rounded Rectangle 179">
              <a:extLst>
                <a:ext uri="{FF2B5EF4-FFF2-40B4-BE49-F238E27FC236}">
                  <a16:creationId xmlns:a16="http://schemas.microsoft.com/office/drawing/2014/main" id="{97AB4176-39F7-D642-91C7-8D675D30C2B0}"/>
                </a:ext>
              </a:extLst>
            </p:cNvPr>
            <p:cNvSpPr/>
            <p:nvPr/>
          </p:nvSpPr>
          <p:spPr>
            <a:xfrm>
              <a:off x="11181904" y="2457782"/>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81" name="TextBox 180">
              <a:extLst>
                <a:ext uri="{FF2B5EF4-FFF2-40B4-BE49-F238E27FC236}">
                  <a16:creationId xmlns:a16="http://schemas.microsoft.com/office/drawing/2014/main" id="{8A405ED8-7389-BF47-BAA4-DB2341427E3F}"/>
                </a:ext>
              </a:extLst>
            </p:cNvPr>
            <p:cNvSpPr txBox="1"/>
            <p:nvPr/>
          </p:nvSpPr>
          <p:spPr>
            <a:xfrm>
              <a:off x="11403729" y="3763748"/>
              <a:ext cx="503664" cy="316240"/>
            </a:xfrm>
            <a:prstGeom prst="rect">
              <a:avLst/>
            </a:prstGeom>
            <a:noFill/>
          </p:spPr>
          <p:txBody>
            <a:bodyPr wrap="none" rtlCol="0">
              <a:spAutoFit/>
            </a:bodyPr>
            <a:lstStyle/>
            <a:p>
              <a:r>
                <a:rPr lang="en-US" sz="1455" dirty="0"/>
                <a:t>PHV</a:t>
              </a:r>
            </a:p>
          </p:txBody>
        </p:sp>
        <p:sp>
          <p:nvSpPr>
            <p:cNvPr id="191" name="TextBox 190">
              <a:extLst>
                <a:ext uri="{FF2B5EF4-FFF2-40B4-BE49-F238E27FC236}">
                  <a16:creationId xmlns:a16="http://schemas.microsoft.com/office/drawing/2014/main" id="{13A652EC-58E5-AB4F-8D44-B1A07DCBAE69}"/>
                </a:ext>
              </a:extLst>
            </p:cNvPr>
            <p:cNvSpPr txBox="1"/>
            <p:nvPr/>
          </p:nvSpPr>
          <p:spPr>
            <a:xfrm>
              <a:off x="11151666" y="253584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192" name="Straight Connector 191">
              <a:extLst>
                <a:ext uri="{FF2B5EF4-FFF2-40B4-BE49-F238E27FC236}">
                  <a16:creationId xmlns:a16="http://schemas.microsoft.com/office/drawing/2014/main" id="{BAAF0A81-56B1-5F45-B1F6-262F64E86840}"/>
                </a:ext>
              </a:extLst>
            </p:cNvPr>
            <p:cNvCxnSpPr>
              <a:cxnSpLocks/>
            </p:cNvCxnSpPr>
            <p:nvPr/>
          </p:nvCxnSpPr>
          <p:spPr>
            <a:xfrm>
              <a:off x="11191298" y="3137465"/>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67" name="Rounded Rectangle 266">
              <a:extLst>
                <a:ext uri="{FF2B5EF4-FFF2-40B4-BE49-F238E27FC236}">
                  <a16:creationId xmlns:a16="http://schemas.microsoft.com/office/drawing/2014/main" id="{4A286948-B619-4642-8F66-D42AC62C4F07}"/>
                </a:ext>
              </a:extLst>
            </p:cNvPr>
            <p:cNvSpPr/>
            <p:nvPr/>
          </p:nvSpPr>
          <p:spPr>
            <a:xfrm>
              <a:off x="9288616" y="4532528"/>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48" name="Rounded Rectangle 147">
              <a:extLst>
                <a:ext uri="{FF2B5EF4-FFF2-40B4-BE49-F238E27FC236}">
                  <a16:creationId xmlns:a16="http://schemas.microsoft.com/office/drawing/2014/main" id="{92062624-CF66-1E4C-A46B-B609726665B6}"/>
                </a:ext>
              </a:extLst>
            </p:cNvPr>
            <p:cNvSpPr/>
            <p:nvPr/>
          </p:nvSpPr>
          <p:spPr>
            <a:xfrm>
              <a:off x="9494703" y="4842032"/>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90" name="TextBox 89">
              <a:extLst>
                <a:ext uri="{FF2B5EF4-FFF2-40B4-BE49-F238E27FC236}">
                  <a16:creationId xmlns:a16="http://schemas.microsoft.com/office/drawing/2014/main" id="{9810D932-DACA-A644-BB2C-D5F8849BD6D2}"/>
                </a:ext>
              </a:extLst>
            </p:cNvPr>
            <p:cNvSpPr txBox="1"/>
            <p:nvPr/>
          </p:nvSpPr>
          <p:spPr>
            <a:xfrm>
              <a:off x="7933293" y="3189432"/>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91" name="TextBox 90">
              <a:extLst>
                <a:ext uri="{FF2B5EF4-FFF2-40B4-BE49-F238E27FC236}">
                  <a16:creationId xmlns:a16="http://schemas.microsoft.com/office/drawing/2014/main" id="{26FF9BDD-1A48-7945-9BC9-14F83AF6171F}"/>
                </a:ext>
              </a:extLst>
            </p:cNvPr>
            <p:cNvSpPr txBox="1"/>
            <p:nvPr/>
          </p:nvSpPr>
          <p:spPr>
            <a:xfrm>
              <a:off x="11145899" y="3187079"/>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108" name="Group 107">
              <a:extLst>
                <a:ext uri="{FF2B5EF4-FFF2-40B4-BE49-F238E27FC236}">
                  <a16:creationId xmlns:a16="http://schemas.microsoft.com/office/drawing/2014/main" id="{6380444C-BC9C-5041-BBD8-8E0AB7108A97}"/>
                </a:ext>
              </a:extLst>
            </p:cNvPr>
            <p:cNvGrpSpPr/>
            <p:nvPr/>
          </p:nvGrpSpPr>
          <p:grpSpPr>
            <a:xfrm>
              <a:off x="8967226" y="2544369"/>
              <a:ext cx="361962" cy="467416"/>
              <a:chOff x="9399960" y="-1182808"/>
              <a:chExt cx="597238" cy="771236"/>
            </a:xfrm>
          </p:grpSpPr>
          <p:cxnSp>
            <p:nvCxnSpPr>
              <p:cNvPr id="109" name="Straight Connector 108">
                <a:extLst>
                  <a:ext uri="{FF2B5EF4-FFF2-40B4-BE49-F238E27FC236}">
                    <a16:creationId xmlns:a16="http://schemas.microsoft.com/office/drawing/2014/main" id="{89FF60C5-6242-CF4C-97B2-4CCD33F47174}"/>
                  </a:ext>
                </a:extLst>
              </p:cNvPr>
              <p:cNvCxnSpPr>
                <a:cxnSpLocks/>
                <a:stCxn id="110"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0" name="Trapezoid 109">
                <a:extLst>
                  <a:ext uri="{FF2B5EF4-FFF2-40B4-BE49-F238E27FC236}">
                    <a16:creationId xmlns:a16="http://schemas.microsoft.com/office/drawing/2014/main" id="{8288EA0D-02AF-FE45-ABC0-886763F433BC}"/>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1" name="Group 110">
              <a:extLst>
                <a:ext uri="{FF2B5EF4-FFF2-40B4-BE49-F238E27FC236}">
                  <a16:creationId xmlns:a16="http://schemas.microsoft.com/office/drawing/2014/main" id="{0A4C78F5-AC28-9B46-947F-E8160C7294E7}"/>
                </a:ext>
              </a:extLst>
            </p:cNvPr>
            <p:cNvGrpSpPr/>
            <p:nvPr/>
          </p:nvGrpSpPr>
          <p:grpSpPr>
            <a:xfrm>
              <a:off x="8967226" y="3262869"/>
              <a:ext cx="361962" cy="467416"/>
              <a:chOff x="9399960" y="-1182808"/>
              <a:chExt cx="597238" cy="771236"/>
            </a:xfrm>
          </p:grpSpPr>
          <p:cxnSp>
            <p:nvCxnSpPr>
              <p:cNvPr id="112" name="Straight Connector 111">
                <a:extLst>
                  <a:ext uri="{FF2B5EF4-FFF2-40B4-BE49-F238E27FC236}">
                    <a16:creationId xmlns:a16="http://schemas.microsoft.com/office/drawing/2014/main" id="{0D6B910C-C212-5448-8FD6-13A8DCEBBD60}"/>
                  </a:ext>
                </a:extLst>
              </p:cNvPr>
              <p:cNvCxnSpPr>
                <a:cxnSpLocks/>
                <a:stCxn id="113"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3" name="Trapezoid 112">
                <a:extLst>
                  <a:ext uri="{FF2B5EF4-FFF2-40B4-BE49-F238E27FC236}">
                    <a16:creationId xmlns:a16="http://schemas.microsoft.com/office/drawing/2014/main" id="{418083EE-6B5A-1544-B678-966F0C32FF71}"/>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4" name="Group 113">
              <a:extLst>
                <a:ext uri="{FF2B5EF4-FFF2-40B4-BE49-F238E27FC236}">
                  <a16:creationId xmlns:a16="http://schemas.microsoft.com/office/drawing/2014/main" id="{86A1989D-9540-1A42-985B-648602C987CF}"/>
                </a:ext>
              </a:extLst>
            </p:cNvPr>
            <p:cNvGrpSpPr/>
            <p:nvPr/>
          </p:nvGrpSpPr>
          <p:grpSpPr>
            <a:xfrm>
              <a:off x="8967226" y="3884540"/>
              <a:ext cx="361962" cy="467416"/>
              <a:chOff x="9399960" y="-1182808"/>
              <a:chExt cx="597238" cy="771236"/>
            </a:xfrm>
          </p:grpSpPr>
          <p:cxnSp>
            <p:nvCxnSpPr>
              <p:cNvPr id="115" name="Straight Connector 114">
                <a:extLst>
                  <a:ext uri="{FF2B5EF4-FFF2-40B4-BE49-F238E27FC236}">
                    <a16:creationId xmlns:a16="http://schemas.microsoft.com/office/drawing/2014/main" id="{FA96D9D5-BC30-C544-8BC3-F2D3C84DEBD0}"/>
                  </a:ext>
                </a:extLst>
              </p:cNvPr>
              <p:cNvCxnSpPr>
                <a:cxnSpLocks/>
                <a:stCxn id="116"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6" name="Trapezoid 115">
                <a:extLst>
                  <a:ext uri="{FF2B5EF4-FFF2-40B4-BE49-F238E27FC236}">
                    <a16:creationId xmlns:a16="http://schemas.microsoft.com/office/drawing/2014/main" id="{54AB135D-B0DE-CF43-A8DB-2AB682C3F940}"/>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7" name="Group 116">
              <a:extLst>
                <a:ext uri="{FF2B5EF4-FFF2-40B4-BE49-F238E27FC236}">
                  <a16:creationId xmlns:a16="http://schemas.microsoft.com/office/drawing/2014/main" id="{DE470CE1-0952-8648-A852-45C35CE88C5F}"/>
                </a:ext>
              </a:extLst>
            </p:cNvPr>
            <p:cNvGrpSpPr/>
            <p:nvPr/>
          </p:nvGrpSpPr>
          <p:grpSpPr>
            <a:xfrm>
              <a:off x="8967226" y="4615794"/>
              <a:ext cx="361962" cy="467416"/>
              <a:chOff x="9399960" y="-1182808"/>
              <a:chExt cx="597238" cy="771236"/>
            </a:xfrm>
          </p:grpSpPr>
          <p:cxnSp>
            <p:nvCxnSpPr>
              <p:cNvPr id="118" name="Straight Connector 117">
                <a:extLst>
                  <a:ext uri="{FF2B5EF4-FFF2-40B4-BE49-F238E27FC236}">
                    <a16:creationId xmlns:a16="http://schemas.microsoft.com/office/drawing/2014/main" id="{C05285C7-98D9-7D46-B360-7C5E6A4EA56E}"/>
                  </a:ext>
                </a:extLst>
              </p:cNvPr>
              <p:cNvCxnSpPr>
                <a:cxnSpLocks/>
                <a:stCxn id="119"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9" name="Trapezoid 118">
                <a:extLst>
                  <a:ext uri="{FF2B5EF4-FFF2-40B4-BE49-F238E27FC236}">
                    <a16:creationId xmlns:a16="http://schemas.microsoft.com/office/drawing/2014/main" id="{6560971F-F665-974C-AA0C-1350A881E637}"/>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6" name="Group 125">
              <a:extLst>
                <a:ext uri="{FF2B5EF4-FFF2-40B4-BE49-F238E27FC236}">
                  <a16:creationId xmlns:a16="http://schemas.microsoft.com/office/drawing/2014/main" id="{150010C8-B6E6-8845-A956-554756ED0DC5}"/>
                </a:ext>
              </a:extLst>
            </p:cNvPr>
            <p:cNvGrpSpPr/>
            <p:nvPr/>
          </p:nvGrpSpPr>
          <p:grpSpPr>
            <a:xfrm>
              <a:off x="10799849" y="3269878"/>
              <a:ext cx="361962" cy="467416"/>
              <a:chOff x="9399960" y="-1182808"/>
              <a:chExt cx="597238" cy="771236"/>
            </a:xfrm>
          </p:grpSpPr>
          <p:cxnSp>
            <p:nvCxnSpPr>
              <p:cNvPr id="127" name="Straight Connector 126">
                <a:extLst>
                  <a:ext uri="{FF2B5EF4-FFF2-40B4-BE49-F238E27FC236}">
                    <a16:creationId xmlns:a16="http://schemas.microsoft.com/office/drawing/2014/main" id="{DC00A509-0196-E344-B473-46147DFE1379}"/>
                  </a:ext>
                </a:extLst>
              </p:cNvPr>
              <p:cNvCxnSpPr>
                <a:cxnSpLocks/>
                <a:stCxn id="128"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Trapezoid 127">
                <a:extLst>
                  <a:ext uri="{FF2B5EF4-FFF2-40B4-BE49-F238E27FC236}">
                    <a16:creationId xmlns:a16="http://schemas.microsoft.com/office/drawing/2014/main" id="{22EEF2CA-8CB7-AB4C-BD99-5BEE911952A1}"/>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9" name="Group 128">
              <a:extLst>
                <a:ext uri="{FF2B5EF4-FFF2-40B4-BE49-F238E27FC236}">
                  <a16:creationId xmlns:a16="http://schemas.microsoft.com/office/drawing/2014/main" id="{ED1D40EE-4F99-6C48-9E23-AEC88898CB83}"/>
                </a:ext>
              </a:extLst>
            </p:cNvPr>
            <p:cNvGrpSpPr/>
            <p:nvPr/>
          </p:nvGrpSpPr>
          <p:grpSpPr>
            <a:xfrm>
              <a:off x="10799849" y="2531747"/>
              <a:ext cx="361962" cy="467416"/>
              <a:chOff x="9399960" y="-1182808"/>
              <a:chExt cx="597238" cy="771236"/>
            </a:xfrm>
          </p:grpSpPr>
          <p:cxnSp>
            <p:nvCxnSpPr>
              <p:cNvPr id="130" name="Straight Connector 129">
                <a:extLst>
                  <a:ext uri="{FF2B5EF4-FFF2-40B4-BE49-F238E27FC236}">
                    <a16:creationId xmlns:a16="http://schemas.microsoft.com/office/drawing/2014/main" id="{316704C9-EDF4-FE49-A679-71F5FD640862}"/>
                  </a:ext>
                </a:extLst>
              </p:cNvPr>
              <p:cNvCxnSpPr>
                <a:cxnSpLocks/>
                <a:stCxn id="131"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rapezoid 130">
                <a:extLst>
                  <a:ext uri="{FF2B5EF4-FFF2-40B4-BE49-F238E27FC236}">
                    <a16:creationId xmlns:a16="http://schemas.microsoft.com/office/drawing/2014/main" id="{A2674F12-8AD0-F144-BB9F-5C02E6FCFB3D}"/>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sp>
        <p:nvSpPr>
          <p:cNvPr id="78" name="Title 1">
            <a:extLst>
              <a:ext uri="{FF2B5EF4-FFF2-40B4-BE49-F238E27FC236}">
                <a16:creationId xmlns:a16="http://schemas.microsoft.com/office/drawing/2014/main" id="{866BF3AC-1ADC-8846-BE69-C8759B0DC4CA}"/>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800" dirty="0">
                <a:latin typeface="Calibri"/>
              </a:rPr>
              <a:t> </a:t>
            </a:r>
            <a:r>
              <a:rPr kumimoji="0" lang="en-US" sz="3800" b="0" i="0" u="none" strike="noStrike" kern="1200" cap="none" spc="0" normalizeH="0" baseline="0" noProof="0" dirty="0">
                <a:ln>
                  <a:noFill/>
                </a:ln>
                <a:solidFill>
                  <a:srgbClr val="0000FF"/>
                </a:solidFill>
                <a:effectLst/>
                <a:uLnTx/>
                <a:uFillTx/>
                <a:latin typeface="Calibri"/>
                <a:ea typeface="+mj-ea"/>
                <a:cs typeface="+mj-cs"/>
              </a:rPr>
              <a:t>Chipmunk in more detail</a:t>
            </a:r>
          </a:p>
        </p:txBody>
      </p:sp>
      <p:grpSp>
        <p:nvGrpSpPr>
          <p:cNvPr id="17" name="Group 16">
            <a:extLst>
              <a:ext uri="{FF2B5EF4-FFF2-40B4-BE49-F238E27FC236}">
                <a16:creationId xmlns:a16="http://schemas.microsoft.com/office/drawing/2014/main" id="{0B0E5F31-D66A-724D-8931-1D363DDFFFE9}"/>
              </a:ext>
            </a:extLst>
          </p:cNvPr>
          <p:cNvGrpSpPr/>
          <p:nvPr/>
        </p:nvGrpSpPr>
        <p:grpSpPr>
          <a:xfrm>
            <a:off x="1192697" y="5245745"/>
            <a:ext cx="7207950" cy="524157"/>
            <a:chOff x="1192697" y="4997541"/>
            <a:chExt cx="7207950" cy="524157"/>
          </a:xfrm>
        </p:grpSpPr>
        <p:sp>
          <p:nvSpPr>
            <p:cNvPr id="281" name="TextBox 280">
              <a:extLst>
                <a:ext uri="{FF2B5EF4-FFF2-40B4-BE49-F238E27FC236}">
                  <a16:creationId xmlns:a16="http://schemas.microsoft.com/office/drawing/2014/main" id="{660A5FDF-48E8-1243-8A76-D80B5EF095AF}"/>
                </a:ext>
              </a:extLst>
            </p:cNvPr>
            <p:cNvSpPr txBox="1"/>
            <p:nvPr/>
          </p:nvSpPr>
          <p:spPr>
            <a:xfrm>
              <a:off x="4788647" y="5121588"/>
              <a:ext cx="1265589" cy="400110"/>
            </a:xfrm>
            <a:prstGeom prst="rect">
              <a:avLst/>
            </a:prstGeom>
            <a:solidFill>
              <a:schemeClr val="bg1"/>
            </a:solidFill>
          </p:spPr>
          <p:txBody>
            <a:bodyPr wrap="square" rtlCol="0">
              <a:spAutoFit/>
            </a:bodyPr>
            <a:lstStyle/>
            <a:p>
              <a:pPr algn="ctr"/>
              <a:r>
                <a:rPr lang="en-US" sz="2000" dirty="0"/>
                <a:t>Chipmunk</a:t>
              </a:r>
            </a:p>
          </p:txBody>
        </p:sp>
        <p:cxnSp>
          <p:nvCxnSpPr>
            <p:cNvPr id="10" name="Elbow Connector 9">
              <a:extLst>
                <a:ext uri="{FF2B5EF4-FFF2-40B4-BE49-F238E27FC236}">
                  <a16:creationId xmlns:a16="http://schemas.microsoft.com/office/drawing/2014/main" id="{B14FEBD7-85A6-1943-A4BC-3A228D9EA382}"/>
                </a:ext>
              </a:extLst>
            </p:cNvPr>
            <p:cNvCxnSpPr>
              <a:cxnSpLocks/>
              <a:endCxn id="281" idx="1"/>
            </p:cNvCxnSpPr>
            <p:nvPr/>
          </p:nvCxnSpPr>
          <p:spPr>
            <a:xfrm>
              <a:off x="1192697" y="4997541"/>
              <a:ext cx="3595950" cy="324102"/>
            </a:xfrm>
            <a:prstGeom prst="bentConnector3">
              <a:avLst>
                <a:gd name="adj1" fmla="val 154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92" name="Elbow Connector 91">
              <a:extLst>
                <a:ext uri="{FF2B5EF4-FFF2-40B4-BE49-F238E27FC236}">
                  <a16:creationId xmlns:a16="http://schemas.microsoft.com/office/drawing/2014/main" id="{CE7D4795-745A-BB4A-A316-936ECFABB187}"/>
                </a:ext>
              </a:extLst>
            </p:cNvPr>
            <p:cNvCxnSpPr>
              <a:cxnSpLocks/>
              <a:stCxn id="286" idx="2"/>
              <a:endCxn id="281" idx="3"/>
            </p:cNvCxnSpPr>
            <p:nvPr/>
          </p:nvCxnSpPr>
          <p:spPr>
            <a:xfrm rot="5400000">
              <a:off x="7065391" y="3986387"/>
              <a:ext cx="324102" cy="2346411"/>
            </a:xfrm>
            <a:prstGeom prst="bentConnector2">
              <a:avLst/>
            </a:prstGeom>
            <a:ln w="101600">
              <a:tailEnd type="triangle"/>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3D71BC2C-1A7A-C240-A237-C20677EFAA31}"/>
              </a:ext>
            </a:extLst>
          </p:cNvPr>
          <p:cNvGrpSpPr/>
          <p:nvPr/>
        </p:nvGrpSpPr>
        <p:grpSpPr>
          <a:xfrm>
            <a:off x="3681048" y="6266257"/>
            <a:ext cx="3499900" cy="430580"/>
            <a:chOff x="5239552" y="5711880"/>
            <a:chExt cx="3499900" cy="642423"/>
          </a:xfrm>
        </p:grpSpPr>
        <p:sp>
          <p:nvSpPr>
            <p:cNvPr id="132" name="Rounded Rectangle 131">
              <a:extLst>
                <a:ext uri="{FF2B5EF4-FFF2-40B4-BE49-F238E27FC236}">
                  <a16:creationId xmlns:a16="http://schemas.microsoft.com/office/drawing/2014/main" id="{FFE732AB-4675-5247-AA6D-D9307EDFE322}"/>
                </a:ext>
              </a:extLst>
            </p:cNvPr>
            <p:cNvSpPr/>
            <p:nvPr/>
          </p:nvSpPr>
          <p:spPr>
            <a:xfrm>
              <a:off x="5239552" y="5711880"/>
              <a:ext cx="3499900" cy="642423"/>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21452213-A197-7042-B011-96B7D7FC2C9B}"/>
                </a:ext>
              </a:extLst>
            </p:cNvPr>
            <p:cNvSpPr txBox="1"/>
            <p:nvPr/>
          </p:nvSpPr>
          <p:spPr>
            <a:xfrm>
              <a:off x="5456174" y="5714284"/>
              <a:ext cx="3236784" cy="551042"/>
            </a:xfrm>
            <a:prstGeom prst="rect">
              <a:avLst/>
            </a:prstGeom>
            <a:noFill/>
          </p:spPr>
          <p:txBody>
            <a:bodyPr wrap="none" rtlCol="0">
              <a:spAutoFit/>
            </a:bodyPr>
            <a:lstStyle/>
            <a:p>
              <a:r>
                <a:rPr lang="en-US" dirty="0"/>
                <a:t>Machine code for PISA simulator</a:t>
              </a:r>
            </a:p>
          </p:txBody>
        </p:sp>
      </p:grpSp>
      <p:cxnSp>
        <p:nvCxnSpPr>
          <p:cNvPr id="26" name="Elbow Connector 25">
            <a:extLst>
              <a:ext uri="{FF2B5EF4-FFF2-40B4-BE49-F238E27FC236}">
                <a16:creationId xmlns:a16="http://schemas.microsoft.com/office/drawing/2014/main" id="{F877E07A-B68C-7C46-B4FC-5F6E83AD9519}"/>
              </a:ext>
            </a:extLst>
          </p:cNvPr>
          <p:cNvCxnSpPr>
            <a:cxnSpLocks/>
          </p:cNvCxnSpPr>
          <p:nvPr/>
        </p:nvCxnSpPr>
        <p:spPr>
          <a:xfrm rot="5400000">
            <a:off x="5156958" y="5949872"/>
            <a:ext cx="497969" cy="12700"/>
          </a:xfrm>
          <a:prstGeom prst="bentConnector3">
            <a:avLst>
              <a:gd name="adj1" fmla="val 50000"/>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144" name="Group 143">
            <a:extLst>
              <a:ext uri="{FF2B5EF4-FFF2-40B4-BE49-F238E27FC236}">
                <a16:creationId xmlns:a16="http://schemas.microsoft.com/office/drawing/2014/main" id="{7F40C3EA-39E7-FE4D-9A29-6849BD91455F}"/>
              </a:ext>
            </a:extLst>
          </p:cNvPr>
          <p:cNvGrpSpPr/>
          <p:nvPr/>
        </p:nvGrpSpPr>
        <p:grpSpPr>
          <a:xfrm>
            <a:off x="8909738" y="388225"/>
            <a:ext cx="2035942" cy="1682707"/>
            <a:chOff x="1277311" y="1593973"/>
            <a:chExt cx="2035942" cy="1682707"/>
          </a:xfrm>
        </p:grpSpPr>
        <p:pic>
          <p:nvPicPr>
            <p:cNvPr id="149" name="Picture 148">
              <a:extLst>
                <a:ext uri="{FF2B5EF4-FFF2-40B4-BE49-F238E27FC236}">
                  <a16:creationId xmlns:a16="http://schemas.microsoft.com/office/drawing/2014/main" id="{26E0B6C0-2F15-B649-B90E-571AEF1F9EBF}"/>
                </a:ext>
              </a:extLst>
            </p:cNvPr>
            <p:cNvPicPr>
              <a:picLocks noChangeAspect="1"/>
            </p:cNvPicPr>
            <p:nvPr/>
          </p:nvPicPr>
          <p:blipFill>
            <a:blip r:embed="rId3"/>
            <a:stretch>
              <a:fillRect/>
            </a:stretch>
          </p:blipFill>
          <p:spPr>
            <a:xfrm>
              <a:off x="1505907" y="1593973"/>
              <a:ext cx="1289544" cy="1289544"/>
            </a:xfrm>
            <a:prstGeom prst="rect">
              <a:avLst/>
            </a:prstGeom>
          </p:spPr>
        </p:pic>
        <p:sp>
          <p:nvSpPr>
            <p:cNvPr id="150" name="TextBox 149">
              <a:extLst>
                <a:ext uri="{FF2B5EF4-FFF2-40B4-BE49-F238E27FC236}">
                  <a16:creationId xmlns:a16="http://schemas.microsoft.com/office/drawing/2014/main" id="{D041E0F0-D9DE-9D4C-B3DE-5048D7958D92}"/>
                </a:ext>
              </a:extLst>
            </p:cNvPr>
            <p:cNvSpPr txBox="1"/>
            <p:nvPr/>
          </p:nvSpPr>
          <p:spPr>
            <a:xfrm>
              <a:off x="1277311" y="2907348"/>
              <a:ext cx="2035942" cy="369332"/>
            </a:xfrm>
            <a:prstGeom prst="rect">
              <a:avLst/>
            </a:prstGeom>
            <a:noFill/>
          </p:spPr>
          <p:txBody>
            <a:bodyPr wrap="none" rtlCol="0">
              <a:spAutoFit/>
            </a:bodyPr>
            <a:lstStyle/>
            <a:p>
              <a:r>
                <a:rPr lang="en-US" dirty="0"/>
                <a:t>Compiler developer</a:t>
              </a:r>
            </a:p>
          </p:txBody>
        </p:sp>
      </p:grpSp>
      <p:grpSp>
        <p:nvGrpSpPr>
          <p:cNvPr id="152" name="Group 151">
            <a:extLst>
              <a:ext uri="{FF2B5EF4-FFF2-40B4-BE49-F238E27FC236}">
                <a16:creationId xmlns:a16="http://schemas.microsoft.com/office/drawing/2014/main" id="{5AFD49C2-4226-C246-B6B0-B6482430A2C6}"/>
              </a:ext>
            </a:extLst>
          </p:cNvPr>
          <p:cNvGrpSpPr/>
          <p:nvPr/>
        </p:nvGrpSpPr>
        <p:grpSpPr>
          <a:xfrm>
            <a:off x="809464" y="477722"/>
            <a:ext cx="1360822" cy="1630691"/>
            <a:chOff x="9434893" y="1672218"/>
            <a:chExt cx="1360822" cy="1630691"/>
          </a:xfrm>
        </p:grpSpPr>
        <p:pic>
          <p:nvPicPr>
            <p:cNvPr id="153" name="Picture 152">
              <a:extLst>
                <a:ext uri="{FF2B5EF4-FFF2-40B4-BE49-F238E27FC236}">
                  <a16:creationId xmlns:a16="http://schemas.microsoft.com/office/drawing/2014/main" id="{6B2ABB99-B78A-104E-9AE6-7FF5A7A3BE92}"/>
                </a:ext>
              </a:extLst>
            </p:cNvPr>
            <p:cNvPicPr>
              <a:picLocks noChangeAspect="1"/>
            </p:cNvPicPr>
            <p:nvPr/>
          </p:nvPicPr>
          <p:blipFill>
            <a:blip r:embed="rId4"/>
            <a:stretch>
              <a:fillRect/>
            </a:stretch>
          </p:blipFill>
          <p:spPr>
            <a:xfrm>
              <a:off x="9482636" y="1672218"/>
              <a:ext cx="1211298" cy="1211298"/>
            </a:xfrm>
            <a:prstGeom prst="rect">
              <a:avLst/>
            </a:prstGeom>
          </p:spPr>
        </p:pic>
        <p:sp>
          <p:nvSpPr>
            <p:cNvPr id="154" name="TextBox 153">
              <a:extLst>
                <a:ext uri="{FF2B5EF4-FFF2-40B4-BE49-F238E27FC236}">
                  <a16:creationId xmlns:a16="http://schemas.microsoft.com/office/drawing/2014/main" id="{6976AF54-3D20-2742-A490-4BF1CC94A79C}"/>
                </a:ext>
              </a:extLst>
            </p:cNvPr>
            <p:cNvSpPr txBox="1"/>
            <p:nvPr/>
          </p:nvSpPr>
          <p:spPr>
            <a:xfrm>
              <a:off x="9434893" y="2933577"/>
              <a:ext cx="1360822" cy="369332"/>
            </a:xfrm>
            <a:prstGeom prst="rect">
              <a:avLst/>
            </a:prstGeom>
            <a:noFill/>
          </p:spPr>
          <p:txBody>
            <a:bodyPr wrap="none" rtlCol="0">
              <a:spAutoFit/>
            </a:bodyPr>
            <a:lstStyle/>
            <a:p>
              <a:r>
                <a:rPr lang="en-US" dirty="0"/>
                <a:t>Programmer</a:t>
              </a:r>
            </a:p>
          </p:txBody>
        </p:sp>
      </p:grpSp>
    </p:spTree>
    <p:extLst>
      <p:ext uri="{BB962C8B-B14F-4D97-AF65-F5344CB8AC3E}">
        <p14:creationId xmlns:p14="http://schemas.microsoft.com/office/powerpoint/2010/main" val="216802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p:bldP spid="4" grpId="0"/>
      <p:bldP spid="94" grpId="0"/>
      <p:bldP spid="286" grpId="0" animBg="1"/>
      <p:bldP spid="29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8183D-5047-7A4F-88D6-C963E119FB32}"/>
              </a:ext>
            </a:extLst>
          </p:cNvPr>
          <p:cNvSpPr>
            <a:spLocks noGrp="1"/>
          </p:cNvSpPr>
          <p:nvPr>
            <p:ph type="title"/>
          </p:nvPr>
        </p:nvSpPr>
        <p:spPr/>
        <p:txBody>
          <a:bodyPr>
            <a:normAutofit/>
          </a:bodyPr>
          <a:lstStyle/>
          <a:p>
            <a:r>
              <a:rPr lang="en-US" sz="3800" dirty="0">
                <a:solidFill>
                  <a:srgbClr val="0000FF"/>
                </a:solidFill>
                <a:latin typeface="Calibri"/>
              </a:rPr>
              <a:t>Evaluation: Baseline compiler</a:t>
            </a:r>
          </a:p>
        </p:txBody>
      </p:sp>
      <p:sp>
        <p:nvSpPr>
          <p:cNvPr id="3" name="Content Placeholder 2">
            <a:extLst>
              <a:ext uri="{FF2B5EF4-FFF2-40B4-BE49-F238E27FC236}">
                <a16:creationId xmlns:a16="http://schemas.microsoft.com/office/drawing/2014/main" id="{5792BD70-A7F6-9C4C-A6A8-0398DCC1801C}"/>
              </a:ext>
            </a:extLst>
          </p:cNvPr>
          <p:cNvSpPr>
            <a:spLocks noGrp="1"/>
          </p:cNvSpPr>
          <p:nvPr>
            <p:ph idx="1"/>
          </p:nvPr>
        </p:nvSpPr>
        <p:spPr/>
        <p:txBody>
          <a:bodyPr>
            <a:normAutofit/>
          </a:bodyPr>
          <a:lstStyle/>
          <a:p>
            <a:r>
              <a:rPr lang="en-US" dirty="0"/>
              <a:t>We compare Chipmunk against Domino’s existing compiler</a:t>
            </a:r>
          </a:p>
          <a:p>
            <a:pPr lvl="1"/>
            <a:r>
              <a:rPr lang="en-US" dirty="0"/>
              <a:t>Uses handcrafted rules for translating Domino programs to simulator machine code</a:t>
            </a:r>
          </a:p>
          <a:p>
            <a:pPr lvl="1"/>
            <a:endParaRPr lang="en-US" dirty="0"/>
          </a:p>
          <a:p>
            <a:r>
              <a:rPr lang="en-US" dirty="0"/>
              <a:t>Alternatives:</a:t>
            </a:r>
          </a:p>
          <a:p>
            <a:pPr lvl="1"/>
            <a:r>
              <a:rPr lang="en-US" dirty="0"/>
              <a:t>P4-14/P4-16  compilers from chip vendors (e.g., Barefoot)</a:t>
            </a:r>
          </a:p>
          <a:p>
            <a:pPr lvl="2"/>
            <a:r>
              <a:rPr lang="en-US" dirty="0"/>
              <a:t>Don’t yet support Domino’s transactional programming model</a:t>
            </a:r>
          </a:p>
          <a:p>
            <a:pPr lvl="1"/>
            <a:r>
              <a:rPr lang="en-US" dirty="0"/>
              <a:t>Open source p4c compiler</a:t>
            </a:r>
          </a:p>
          <a:p>
            <a:pPr lvl="2"/>
            <a:r>
              <a:rPr lang="en-US" dirty="0"/>
              <a:t>Supports software packet processing targets with a different architecture</a:t>
            </a:r>
          </a:p>
        </p:txBody>
      </p:sp>
    </p:spTree>
    <p:extLst>
      <p:ext uri="{BB962C8B-B14F-4D97-AF65-F5344CB8AC3E}">
        <p14:creationId xmlns:p14="http://schemas.microsoft.com/office/powerpoint/2010/main" val="257693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3499-F06A-B642-AEA4-9F7D413F3829}"/>
              </a:ext>
            </a:extLst>
          </p:cNvPr>
          <p:cNvSpPr>
            <a:spLocks noGrp="1"/>
          </p:cNvSpPr>
          <p:nvPr>
            <p:ph type="title"/>
          </p:nvPr>
        </p:nvSpPr>
        <p:spPr/>
        <p:txBody>
          <a:bodyPr>
            <a:normAutofit/>
          </a:bodyPr>
          <a:lstStyle/>
          <a:p>
            <a:r>
              <a:rPr lang="en-US" sz="3800" dirty="0">
                <a:solidFill>
                  <a:srgbClr val="0000FF"/>
                </a:solidFill>
                <a:latin typeface="Calibri"/>
              </a:rPr>
              <a:t>Evaluation: Metrics and benchmarks</a:t>
            </a:r>
          </a:p>
        </p:txBody>
      </p:sp>
      <p:sp>
        <p:nvSpPr>
          <p:cNvPr id="3" name="Content Placeholder 2">
            <a:extLst>
              <a:ext uri="{FF2B5EF4-FFF2-40B4-BE49-F238E27FC236}">
                <a16:creationId xmlns:a16="http://schemas.microsoft.com/office/drawing/2014/main" id="{CA5A74CB-211D-C945-BAF2-428C88F5F850}"/>
              </a:ext>
            </a:extLst>
          </p:cNvPr>
          <p:cNvSpPr>
            <a:spLocks noGrp="1"/>
          </p:cNvSpPr>
          <p:nvPr>
            <p:ph idx="1"/>
          </p:nvPr>
        </p:nvSpPr>
        <p:spPr/>
        <p:txBody>
          <a:bodyPr>
            <a:normAutofit fontScale="85000" lnSpcReduction="20000"/>
          </a:bodyPr>
          <a:lstStyle/>
          <a:p>
            <a:r>
              <a:rPr lang="en-US" dirty="0"/>
              <a:t>Metrics: compilation result and resource usage.</a:t>
            </a:r>
          </a:p>
          <a:p>
            <a:endParaRPr lang="en-US" dirty="0"/>
          </a:p>
          <a:p>
            <a:r>
              <a:rPr lang="en-US" dirty="0"/>
              <a:t>Picked benchmark programs written in the Domino language</a:t>
            </a:r>
          </a:p>
          <a:p>
            <a:endParaRPr lang="en-US" dirty="0"/>
          </a:p>
          <a:p>
            <a:r>
              <a:rPr lang="en-US" dirty="0"/>
              <a:t>However, these programs were all written to ensure successful Domino compilation.</a:t>
            </a:r>
          </a:p>
          <a:p>
            <a:pPr lvl="1"/>
            <a:r>
              <a:rPr lang="en-US" dirty="0"/>
              <a:t>And we confirmed that Chipmunk can successfully compile them as well.</a:t>
            </a:r>
          </a:p>
          <a:p>
            <a:endParaRPr lang="en-US" dirty="0"/>
          </a:p>
          <a:p>
            <a:r>
              <a:rPr lang="en-US" b="1" dirty="0"/>
              <a:t>If we mutate these programs in semantic-preserving ways, will Domino/Chipmunk still compile them?</a:t>
            </a:r>
          </a:p>
          <a:p>
            <a:pPr lvl="1"/>
            <a:r>
              <a:rPr lang="en-US" dirty="0"/>
              <a:t>Theoretically, yes: if a program compiles, an equivalent program should also compile</a:t>
            </a:r>
          </a:p>
          <a:p>
            <a:pPr lvl="1"/>
            <a:r>
              <a:rPr lang="en-US" dirty="0"/>
              <a:t>Empirically, maybe: how good are Domino and Chipmunk in finding machine code to implement a Domino program, given their different strategies for finding machine code?</a:t>
            </a:r>
          </a:p>
        </p:txBody>
      </p:sp>
    </p:spTree>
    <p:extLst>
      <p:ext uri="{BB962C8B-B14F-4D97-AF65-F5344CB8AC3E}">
        <p14:creationId xmlns:p14="http://schemas.microsoft.com/office/powerpoint/2010/main" val="337948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B512BF-0119-674A-9210-0BB5D93E6DFA}"/>
              </a:ext>
            </a:extLst>
          </p:cNvPr>
          <p:cNvGraphicFramePr>
            <a:graphicFrameLocks noGrp="1"/>
          </p:cNvGraphicFramePr>
          <p:nvPr>
            <p:extLst>
              <p:ext uri="{D42A27DB-BD31-4B8C-83A1-F6EECF244321}">
                <p14:modId xmlns:p14="http://schemas.microsoft.com/office/powerpoint/2010/main" val="487560431"/>
              </p:ext>
            </p:extLst>
          </p:nvPr>
        </p:nvGraphicFramePr>
        <p:xfrm>
          <a:off x="605481" y="2465036"/>
          <a:ext cx="10383796" cy="3606800"/>
        </p:xfrm>
        <a:graphic>
          <a:graphicData uri="http://schemas.openxmlformats.org/drawingml/2006/table">
            <a:tbl>
              <a:tblPr firstRow="1" bandRow="1">
                <a:tableStyleId>{2D5ABB26-0587-4C30-8999-92F81FD0307C}</a:tableStyleId>
              </a:tblPr>
              <a:tblGrid>
                <a:gridCol w="2595949">
                  <a:extLst>
                    <a:ext uri="{9D8B030D-6E8A-4147-A177-3AD203B41FA5}">
                      <a16:colId xmlns:a16="http://schemas.microsoft.com/office/drawing/2014/main" val="3923256798"/>
                    </a:ext>
                  </a:extLst>
                </a:gridCol>
                <a:gridCol w="2595949">
                  <a:extLst>
                    <a:ext uri="{9D8B030D-6E8A-4147-A177-3AD203B41FA5}">
                      <a16:colId xmlns:a16="http://schemas.microsoft.com/office/drawing/2014/main" val="266679666"/>
                    </a:ext>
                  </a:extLst>
                </a:gridCol>
                <a:gridCol w="2595949">
                  <a:extLst>
                    <a:ext uri="{9D8B030D-6E8A-4147-A177-3AD203B41FA5}">
                      <a16:colId xmlns:a16="http://schemas.microsoft.com/office/drawing/2014/main" val="3368961904"/>
                    </a:ext>
                  </a:extLst>
                </a:gridCol>
                <a:gridCol w="2595949">
                  <a:extLst>
                    <a:ext uri="{9D8B030D-6E8A-4147-A177-3AD203B41FA5}">
                      <a16:colId xmlns:a16="http://schemas.microsoft.com/office/drawing/2014/main" val="1155503622"/>
                    </a:ext>
                  </a:extLst>
                </a:gridCol>
              </a:tblGrid>
              <a:tr h="370840">
                <a:tc>
                  <a:txBody>
                    <a:bodyPr/>
                    <a:lstStyle/>
                    <a:p>
                      <a:pPr algn="ctr"/>
                      <a:r>
                        <a:rPr lang="en-US" dirty="0"/>
                        <a:t>Program</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Domino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Average Chipmunk Compilation time (sec)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1333489"/>
                  </a:ext>
                </a:extLst>
              </a:tr>
              <a:tr h="370840">
                <a:tc>
                  <a:txBody>
                    <a:bodyPr/>
                    <a:lstStyle/>
                    <a:p>
                      <a:r>
                        <a:rPr lang="en-US"/>
                        <a:t>RCP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4784364"/>
                  </a:ext>
                </a:extLst>
              </a:tr>
              <a:tr h="370840">
                <a:tc>
                  <a:txBody>
                    <a:bodyPr/>
                    <a:lstStyle/>
                    <a:p>
                      <a:r>
                        <a:rPr lang="en-US"/>
                        <a:t>Stateful Firewall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9/10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6257392"/>
                  </a:ext>
                </a:extLst>
              </a:tr>
              <a:tr h="370840">
                <a:tc>
                  <a:txBody>
                    <a:bodyPr/>
                    <a:lstStyle/>
                    <a:p>
                      <a:r>
                        <a:rPr lang="en-US"/>
                        <a:t>Sampling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7813475"/>
                  </a:ext>
                </a:extLst>
              </a:tr>
              <a:tr h="370840">
                <a:tc>
                  <a:txBody>
                    <a:bodyPr/>
                    <a:lstStyle/>
                    <a:p>
                      <a:r>
                        <a:rPr lang="en-US"/>
                        <a:t>BLUE (increase)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54229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BLUE (decrease)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66186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Flowlet switching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6425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Detecting new flows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44162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flow reordering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3498608"/>
                  </a:ext>
                </a:extLst>
              </a:tr>
            </a:tbl>
          </a:graphicData>
        </a:graphic>
      </p:graphicFrame>
      <p:sp>
        <p:nvSpPr>
          <p:cNvPr id="6" name="Title 1">
            <a:extLst>
              <a:ext uri="{FF2B5EF4-FFF2-40B4-BE49-F238E27FC236}">
                <a16:creationId xmlns:a16="http://schemas.microsoft.com/office/drawing/2014/main" id="{05B69106-92A8-B348-91C3-A2BBE3964F07}"/>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compilation result</a:t>
            </a:r>
          </a:p>
        </p:txBody>
      </p:sp>
      <p:sp>
        <p:nvSpPr>
          <p:cNvPr id="3" name="TextBox 2">
            <a:extLst>
              <a:ext uri="{FF2B5EF4-FFF2-40B4-BE49-F238E27FC236}">
                <a16:creationId xmlns:a16="http://schemas.microsoft.com/office/drawing/2014/main" id="{78444E48-1A9A-6644-B4CF-D2089D81806E}"/>
              </a:ext>
            </a:extLst>
          </p:cNvPr>
          <p:cNvSpPr txBox="1"/>
          <p:nvPr/>
        </p:nvSpPr>
        <p:spPr>
          <a:xfrm>
            <a:off x="1208077" y="1746487"/>
            <a:ext cx="9178603" cy="461665"/>
          </a:xfrm>
          <a:prstGeom prst="rect">
            <a:avLst/>
          </a:prstGeom>
          <a:noFill/>
        </p:spPr>
        <p:txBody>
          <a:bodyPr wrap="none" rtlCol="0">
            <a:spAutoFit/>
          </a:bodyPr>
          <a:lstStyle/>
          <a:p>
            <a:r>
              <a:rPr lang="en-US" sz="2400" dirty="0"/>
              <a:t>Domino compilation time: Very quick; few seconds on most benchmarks</a:t>
            </a:r>
          </a:p>
        </p:txBody>
      </p:sp>
    </p:spTree>
    <p:extLst>
      <p:ext uri="{BB962C8B-B14F-4D97-AF65-F5344CB8AC3E}">
        <p14:creationId xmlns:p14="http://schemas.microsoft.com/office/powerpoint/2010/main" val="3884394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B512BF-0119-674A-9210-0BB5D93E6DFA}"/>
              </a:ext>
            </a:extLst>
          </p:cNvPr>
          <p:cNvGraphicFramePr>
            <a:graphicFrameLocks noGrp="1"/>
          </p:cNvGraphicFramePr>
          <p:nvPr>
            <p:extLst>
              <p:ext uri="{D42A27DB-BD31-4B8C-83A1-F6EECF244321}">
                <p14:modId xmlns:p14="http://schemas.microsoft.com/office/powerpoint/2010/main" val="2810405303"/>
              </p:ext>
            </p:extLst>
          </p:nvPr>
        </p:nvGraphicFramePr>
        <p:xfrm>
          <a:off x="605481" y="2465036"/>
          <a:ext cx="10383796" cy="3606800"/>
        </p:xfrm>
        <a:graphic>
          <a:graphicData uri="http://schemas.openxmlformats.org/drawingml/2006/table">
            <a:tbl>
              <a:tblPr firstRow="1" bandRow="1">
                <a:tableStyleId>{2D5ABB26-0587-4C30-8999-92F81FD0307C}</a:tableStyleId>
              </a:tblPr>
              <a:tblGrid>
                <a:gridCol w="2595949">
                  <a:extLst>
                    <a:ext uri="{9D8B030D-6E8A-4147-A177-3AD203B41FA5}">
                      <a16:colId xmlns:a16="http://schemas.microsoft.com/office/drawing/2014/main" val="3923256798"/>
                    </a:ext>
                  </a:extLst>
                </a:gridCol>
                <a:gridCol w="2595949">
                  <a:extLst>
                    <a:ext uri="{9D8B030D-6E8A-4147-A177-3AD203B41FA5}">
                      <a16:colId xmlns:a16="http://schemas.microsoft.com/office/drawing/2014/main" val="266679666"/>
                    </a:ext>
                  </a:extLst>
                </a:gridCol>
                <a:gridCol w="2595949">
                  <a:extLst>
                    <a:ext uri="{9D8B030D-6E8A-4147-A177-3AD203B41FA5}">
                      <a16:colId xmlns:a16="http://schemas.microsoft.com/office/drawing/2014/main" val="3368961904"/>
                    </a:ext>
                  </a:extLst>
                </a:gridCol>
                <a:gridCol w="2595949">
                  <a:extLst>
                    <a:ext uri="{9D8B030D-6E8A-4147-A177-3AD203B41FA5}">
                      <a16:colId xmlns:a16="http://schemas.microsoft.com/office/drawing/2014/main" val="1155503622"/>
                    </a:ext>
                  </a:extLst>
                </a:gridCol>
              </a:tblGrid>
              <a:tr h="370840">
                <a:tc>
                  <a:txBody>
                    <a:bodyPr/>
                    <a:lstStyle/>
                    <a:p>
                      <a:pPr algn="ctr"/>
                      <a:r>
                        <a:rPr lang="en-US" dirty="0"/>
                        <a:t>Program</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Domino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Average Chipmunk Compilation time (sec)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1333489"/>
                  </a:ext>
                </a:extLst>
              </a:tr>
              <a:tr h="370840">
                <a:tc>
                  <a:txBody>
                    <a:bodyPr/>
                    <a:lstStyle/>
                    <a:p>
                      <a:r>
                        <a:rPr lang="en-US"/>
                        <a:t>RCP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a:solidFill>
                            <a:srgbClr val="00B0F0"/>
                          </a:solidFill>
                        </a:rPr>
                        <a:t>10/10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4784364"/>
                  </a:ext>
                </a:extLst>
              </a:tr>
              <a:tr h="370840">
                <a:tc>
                  <a:txBody>
                    <a:bodyPr/>
                    <a:lstStyle/>
                    <a:p>
                      <a:r>
                        <a:rPr lang="en-US"/>
                        <a:t>Stateful Firewall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B0F0"/>
                          </a:solidFill>
                        </a:rPr>
                        <a:t>10/10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9/10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6257392"/>
                  </a:ext>
                </a:extLst>
              </a:tr>
              <a:tr h="370840">
                <a:tc>
                  <a:txBody>
                    <a:bodyPr/>
                    <a:lstStyle/>
                    <a:p>
                      <a:r>
                        <a:rPr lang="en-US"/>
                        <a:t>Sampling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B0F0"/>
                          </a:solidFill>
                        </a:rPr>
                        <a:t>10/10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7813475"/>
                  </a:ext>
                </a:extLst>
              </a:tr>
              <a:tr h="370840">
                <a:tc>
                  <a:txBody>
                    <a:bodyPr/>
                    <a:lstStyle/>
                    <a:p>
                      <a:r>
                        <a:rPr lang="en-US"/>
                        <a:t>BLUE (increase)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B0F0"/>
                          </a:solidFill>
                        </a:rPr>
                        <a:t>10/10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54229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BLUE (decrease)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B0F0"/>
                          </a:solidFill>
                        </a:rPr>
                        <a:t>10/10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66186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Flowlet switching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7/10 (timeout)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6425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Detecting new flows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B0F0"/>
                          </a:solidFill>
                        </a:rPr>
                        <a:t>10/10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44162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flow reordering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3498608"/>
                  </a:ext>
                </a:extLst>
              </a:tr>
            </a:tbl>
          </a:graphicData>
        </a:graphic>
      </p:graphicFrame>
      <p:sp>
        <p:nvSpPr>
          <p:cNvPr id="6" name="Title 1">
            <a:extLst>
              <a:ext uri="{FF2B5EF4-FFF2-40B4-BE49-F238E27FC236}">
                <a16:creationId xmlns:a16="http://schemas.microsoft.com/office/drawing/2014/main" id="{05B69106-92A8-B348-91C3-A2BBE3964F07}"/>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compilation result</a:t>
            </a:r>
          </a:p>
        </p:txBody>
      </p:sp>
      <p:sp>
        <p:nvSpPr>
          <p:cNvPr id="2" name="Oval 1">
            <a:extLst>
              <a:ext uri="{FF2B5EF4-FFF2-40B4-BE49-F238E27FC236}">
                <a16:creationId xmlns:a16="http://schemas.microsoft.com/office/drawing/2014/main" id="{546865A1-90F3-0543-B3D6-369E077F5447}"/>
              </a:ext>
            </a:extLst>
          </p:cNvPr>
          <p:cNvSpPr/>
          <p:nvPr/>
        </p:nvSpPr>
        <p:spPr>
          <a:xfrm>
            <a:off x="3088216" y="4929717"/>
            <a:ext cx="1636183"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8444E48-1A9A-6644-B4CF-D2089D81806E}"/>
              </a:ext>
            </a:extLst>
          </p:cNvPr>
          <p:cNvSpPr txBox="1"/>
          <p:nvPr/>
        </p:nvSpPr>
        <p:spPr>
          <a:xfrm>
            <a:off x="1208077" y="1746487"/>
            <a:ext cx="9178603" cy="461665"/>
          </a:xfrm>
          <a:prstGeom prst="rect">
            <a:avLst/>
          </a:prstGeom>
          <a:noFill/>
        </p:spPr>
        <p:txBody>
          <a:bodyPr wrap="none" rtlCol="0">
            <a:spAutoFit/>
          </a:bodyPr>
          <a:lstStyle/>
          <a:p>
            <a:r>
              <a:rPr lang="en-US" sz="2400" dirty="0"/>
              <a:t>Domino compilation time: Very quick; few seconds on most benchmarks</a:t>
            </a:r>
          </a:p>
        </p:txBody>
      </p:sp>
    </p:spTree>
    <p:extLst>
      <p:ext uri="{BB962C8B-B14F-4D97-AF65-F5344CB8AC3E}">
        <p14:creationId xmlns:p14="http://schemas.microsoft.com/office/powerpoint/2010/main" val="2582082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B512BF-0119-674A-9210-0BB5D93E6DFA}"/>
              </a:ext>
            </a:extLst>
          </p:cNvPr>
          <p:cNvGraphicFramePr>
            <a:graphicFrameLocks noGrp="1"/>
          </p:cNvGraphicFramePr>
          <p:nvPr>
            <p:extLst>
              <p:ext uri="{D42A27DB-BD31-4B8C-83A1-F6EECF244321}">
                <p14:modId xmlns:p14="http://schemas.microsoft.com/office/powerpoint/2010/main" val="3187187217"/>
              </p:ext>
            </p:extLst>
          </p:nvPr>
        </p:nvGraphicFramePr>
        <p:xfrm>
          <a:off x="605481" y="2465036"/>
          <a:ext cx="10383796" cy="3606800"/>
        </p:xfrm>
        <a:graphic>
          <a:graphicData uri="http://schemas.openxmlformats.org/drawingml/2006/table">
            <a:tbl>
              <a:tblPr firstRow="1" bandRow="1">
                <a:tableStyleId>{2D5ABB26-0587-4C30-8999-92F81FD0307C}</a:tableStyleId>
              </a:tblPr>
              <a:tblGrid>
                <a:gridCol w="2595949">
                  <a:extLst>
                    <a:ext uri="{9D8B030D-6E8A-4147-A177-3AD203B41FA5}">
                      <a16:colId xmlns:a16="http://schemas.microsoft.com/office/drawing/2014/main" val="3923256798"/>
                    </a:ext>
                  </a:extLst>
                </a:gridCol>
                <a:gridCol w="2595949">
                  <a:extLst>
                    <a:ext uri="{9D8B030D-6E8A-4147-A177-3AD203B41FA5}">
                      <a16:colId xmlns:a16="http://schemas.microsoft.com/office/drawing/2014/main" val="266679666"/>
                    </a:ext>
                  </a:extLst>
                </a:gridCol>
                <a:gridCol w="2595949">
                  <a:extLst>
                    <a:ext uri="{9D8B030D-6E8A-4147-A177-3AD203B41FA5}">
                      <a16:colId xmlns:a16="http://schemas.microsoft.com/office/drawing/2014/main" val="3368961904"/>
                    </a:ext>
                  </a:extLst>
                </a:gridCol>
                <a:gridCol w="2595949">
                  <a:extLst>
                    <a:ext uri="{9D8B030D-6E8A-4147-A177-3AD203B41FA5}">
                      <a16:colId xmlns:a16="http://schemas.microsoft.com/office/drawing/2014/main" val="1155503622"/>
                    </a:ext>
                  </a:extLst>
                </a:gridCol>
              </a:tblGrid>
              <a:tr h="370840">
                <a:tc>
                  <a:txBody>
                    <a:bodyPr/>
                    <a:lstStyle/>
                    <a:p>
                      <a:pPr algn="ctr"/>
                      <a:r>
                        <a:rPr lang="en-US" dirty="0"/>
                        <a:t>Program</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Domino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Average Chipmunk Compilation time (sec)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1333489"/>
                  </a:ext>
                </a:extLst>
              </a:tr>
              <a:tr h="370840">
                <a:tc>
                  <a:txBody>
                    <a:bodyPr/>
                    <a:lstStyle/>
                    <a:p>
                      <a:r>
                        <a:rPr lang="en-US"/>
                        <a:t>RCP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17.7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4784364"/>
                  </a:ext>
                </a:extLst>
              </a:tr>
              <a:tr h="370840">
                <a:tc>
                  <a:txBody>
                    <a:bodyPr/>
                    <a:lstStyle/>
                    <a:p>
                      <a:r>
                        <a:rPr lang="en-US"/>
                        <a:t>Stateful Firewall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B0F0"/>
                          </a:solidFill>
                        </a:rPr>
                        <a:t>10/10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9/10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2295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6257392"/>
                  </a:ext>
                </a:extLst>
              </a:tr>
              <a:tr h="370840">
                <a:tc>
                  <a:txBody>
                    <a:bodyPr/>
                    <a:lstStyle/>
                    <a:p>
                      <a:r>
                        <a:rPr lang="en-US"/>
                        <a:t>Sampling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B0F0"/>
                          </a:solidFill>
                        </a:rPr>
                        <a:t>10/10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7.3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7813475"/>
                  </a:ext>
                </a:extLst>
              </a:tr>
              <a:tr h="370840">
                <a:tc>
                  <a:txBody>
                    <a:bodyPr/>
                    <a:lstStyle/>
                    <a:p>
                      <a:r>
                        <a:rPr lang="en-US"/>
                        <a:t>BLUE (increase)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B0F0"/>
                          </a:solidFill>
                        </a:rPr>
                        <a:t>10/10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10.7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54229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BLUE (decrease)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B0F0"/>
                          </a:solidFill>
                        </a:rPr>
                        <a:t>10/10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52.5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66186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Flowlet switching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7/10 (timeout)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3648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6425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Detecting new flows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00B0F0"/>
                          </a:solidFill>
                        </a:rPr>
                        <a:t>10/10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7.7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44162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flow reordering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8.3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3498608"/>
                  </a:ext>
                </a:extLst>
              </a:tr>
            </a:tbl>
          </a:graphicData>
        </a:graphic>
      </p:graphicFrame>
      <p:sp>
        <p:nvSpPr>
          <p:cNvPr id="6" name="Title 1">
            <a:extLst>
              <a:ext uri="{FF2B5EF4-FFF2-40B4-BE49-F238E27FC236}">
                <a16:creationId xmlns:a16="http://schemas.microsoft.com/office/drawing/2014/main" id="{05B69106-92A8-B348-91C3-A2BBE3964F07}"/>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compilation result</a:t>
            </a:r>
          </a:p>
        </p:txBody>
      </p:sp>
      <p:sp>
        <p:nvSpPr>
          <p:cNvPr id="2" name="Oval 1">
            <a:extLst>
              <a:ext uri="{FF2B5EF4-FFF2-40B4-BE49-F238E27FC236}">
                <a16:creationId xmlns:a16="http://schemas.microsoft.com/office/drawing/2014/main" id="{546865A1-90F3-0543-B3D6-369E077F5447}"/>
              </a:ext>
            </a:extLst>
          </p:cNvPr>
          <p:cNvSpPr/>
          <p:nvPr/>
        </p:nvSpPr>
        <p:spPr>
          <a:xfrm>
            <a:off x="3088216" y="4929717"/>
            <a:ext cx="1636183"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8444E48-1A9A-6644-B4CF-D2089D81806E}"/>
              </a:ext>
            </a:extLst>
          </p:cNvPr>
          <p:cNvSpPr txBox="1"/>
          <p:nvPr/>
        </p:nvSpPr>
        <p:spPr>
          <a:xfrm>
            <a:off x="1208077" y="1746487"/>
            <a:ext cx="9178603" cy="461665"/>
          </a:xfrm>
          <a:prstGeom prst="rect">
            <a:avLst/>
          </a:prstGeom>
          <a:noFill/>
        </p:spPr>
        <p:txBody>
          <a:bodyPr wrap="none" rtlCol="0">
            <a:spAutoFit/>
          </a:bodyPr>
          <a:lstStyle/>
          <a:p>
            <a:r>
              <a:rPr lang="en-US" sz="2400" dirty="0"/>
              <a:t>Domino compilation time: Very quick; few seconds on most benchmarks</a:t>
            </a:r>
          </a:p>
        </p:txBody>
      </p:sp>
    </p:spTree>
    <p:extLst>
      <p:ext uri="{BB962C8B-B14F-4D97-AF65-F5344CB8AC3E}">
        <p14:creationId xmlns:p14="http://schemas.microsoft.com/office/powerpoint/2010/main" val="10171246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8487A17-E747-C84E-85BA-76B6EDE6812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resource consumption </a:t>
            </a:r>
          </a:p>
        </p:txBody>
      </p:sp>
      <p:pic>
        <p:nvPicPr>
          <p:cNvPr id="8" name="Picture 7">
            <a:extLst>
              <a:ext uri="{FF2B5EF4-FFF2-40B4-BE49-F238E27FC236}">
                <a16:creationId xmlns:a16="http://schemas.microsoft.com/office/drawing/2014/main" id="{3B34A2F2-376D-1846-AD59-38B29C11DBA3}"/>
              </a:ext>
            </a:extLst>
          </p:cNvPr>
          <p:cNvPicPr>
            <a:picLocks noChangeAspect="1"/>
          </p:cNvPicPr>
          <p:nvPr/>
        </p:nvPicPr>
        <p:blipFill>
          <a:blip r:embed="rId3"/>
          <a:stretch>
            <a:fillRect/>
          </a:stretch>
        </p:blipFill>
        <p:spPr>
          <a:xfrm>
            <a:off x="296562" y="1636023"/>
            <a:ext cx="5448300" cy="3898900"/>
          </a:xfrm>
          <a:prstGeom prst="rect">
            <a:avLst/>
          </a:prstGeom>
        </p:spPr>
      </p:pic>
      <p:pic>
        <p:nvPicPr>
          <p:cNvPr id="10" name="Picture 9">
            <a:extLst>
              <a:ext uri="{FF2B5EF4-FFF2-40B4-BE49-F238E27FC236}">
                <a16:creationId xmlns:a16="http://schemas.microsoft.com/office/drawing/2014/main" id="{389E013E-D279-8D4A-B993-266556FE6321}"/>
              </a:ext>
            </a:extLst>
          </p:cNvPr>
          <p:cNvPicPr>
            <a:picLocks noChangeAspect="1"/>
          </p:cNvPicPr>
          <p:nvPr/>
        </p:nvPicPr>
        <p:blipFill>
          <a:blip r:embed="rId4"/>
          <a:stretch>
            <a:fillRect/>
          </a:stretch>
        </p:blipFill>
        <p:spPr>
          <a:xfrm>
            <a:off x="6739581" y="1343923"/>
            <a:ext cx="5295900" cy="4191000"/>
          </a:xfrm>
          <a:prstGeom prst="rect">
            <a:avLst/>
          </a:prstGeom>
        </p:spPr>
      </p:pic>
    </p:spTree>
    <p:extLst>
      <p:ext uri="{BB962C8B-B14F-4D97-AF65-F5344CB8AC3E}">
        <p14:creationId xmlns:p14="http://schemas.microsoft.com/office/powerpoint/2010/main" val="1993587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442AC4-4D21-CC43-91B5-08A9F368D471}"/>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Conclusion</a:t>
            </a:r>
          </a:p>
        </p:txBody>
      </p:sp>
      <p:sp>
        <p:nvSpPr>
          <p:cNvPr id="5" name="TextBox 4">
            <a:extLst>
              <a:ext uri="{FF2B5EF4-FFF2-40B4-BE49-F238E27FC236}">
                <a16:creationId xmlns:a16="http://schemas.microsoft.com/office/drawing/2014/main" id="{27AC77B4-5A8F-7B4E-94A4-F0484B1B4EDA}"/>
              </a:ext>
            </a:extLst>
          </p:cNvPr>
          <p:cNvSpPr txBox="1"/>
          <p:nvPr/>
        </p:nvSpPr>
        <p:spPr>
          <a:xfrm>
            <a:off x="1269656" y="1173520"/>
            <a:ext cx="10473165" cy="5632311"/>
          </a:xfrm>
          <a:prstGeom prst="rect">
            <a:avLst/>
          </a:prstGeom>
          <a:noFill/>
        </p:spPr>
        <p:txBody>
          <a:bodyPr wrap="square" rtlCol="0">
            <a:spAutoFit/>
          </a:bodyPr>
          <a:lstStyle/>
          <a:p>
            <a:pPr marL="285750" indent="-285750">
              <a:buFont typeface="Arial" panose="020B0604020202020204" pitchFamily="34" charset="0"/>
              <a:buChar char="•"/>
            </a:pPr>
            <a:r>
              <a:rPr lang="en-US" sz="3600" dirty="0"/>
              <a:t>Program synthesis can play an important role in code generation for fast packet processing</a:t>
            </a:r>
          </a:p>
          <a:p>
            <a:pPr marL="285750" indent="-285750">
              <a:buFont typeface="Arial" panose="020B0604020202020204" pitchFamily="34" charset="0"/>
              <a:buChar char="•"/>
            </a:pPr>
            <a:endParaRPr lang="en-US" sz="3600" dirty="0"/>
          </a:p>
          <a:p>
            <a:pPr marL="285750" indent="-285750">
              <a:buFont typeface="Arial" panose="020B0604020202020204" pitchFamily="34" charset="0"/>
              <a:buChar char="•"/>
            </a:pPr>
            <a:r>
              <a:rPr lang="en-US" sz="3600" dirty="0"/>
              <a:t>Program synthesis can do for fast packet processing what SAT/SMT have done for network verification.</a:t>
            </a:r>
          </a:p>
          <a:p>
            <a:endParaRPr lang="en-US" sz="3600" dirty="0"/>
          </a:p>
          <a:p>
            <a:pPr marL="285750" indent="-285750">
              <a:buFont typeface="Arial" panose="020B0604020202020204" pitchFamily="34" charset="0"/>
              <a:buChar char="•"/>
            </a:pPr>
            <a:r>
              <a:rPr lang="en-US" sz="3600" dirty="0"/>
              <a:t>Future work:</a:t>
            </a:r>
          </a:p>
          <a:p>
            <a:pPr marL="742950" lvl="1" indent="-285750">
              <a:buFont typeface="Arial" panose="020B0604020202020204" pitchFamily="34" charset="0"/>
              <a:buChar char="•"/>
            </a:pPr>
            <a:r>
              <a:rPr lang="en-US" sz="3600" dirty="0"/>
              <a:t>code generation for other programmable substrates (e.g., </a:t>
            </a:r>
            <a:r>
              <a:rPr lang="en-US" sz="3600" dirty="0" err="1"/>
              <a:t>SmartNICs</a:t>
            </a:r>
            <a:r>
              <a:rPr lang="en-US" sz="3600" dirty="0"/>
              <a:t>, FPGAs, DPDK, etc.)</a:t>
            </a:r>
          </a:p>
          <a:p>
            <a:pPr marL="742950" lvl="1" indent="-285750">
              <a:buFont typeface="Arial" panose="020B0604020202020204" pitchFamily="34" charset="0"/>
              <a:buChar char="•"/>
            </a:pPr>
            <a:r>
              <a:rPr lang="en-US" sz="3600" dirty="0"/>
              <a:t>speeding up program synthesis for code generation</a:t>
            </a:r>
          </a:p>
        </p:txBody>
      </p:sp>
    </p:spTree>
    <p:extLst>
      <p:ext uri="{BB962C8B-B14F-4D97-AF65-F5344CB8AC3E}">
        <p14:creationId xmlns:p14="http://schemas.microsoft.com/office/powerpoint/2010/main" val="138571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EA549-8EF4-AD4E-AC7B-1AB5278178DC}"/>
              </a:ext>
            </a:extLst>
          </p:cNvPr>
          <p:cNvSpPr>
            <a:spLocks noGrp="1"/>
          </p:cNvSpPr>
          <p:nvPr>
            <p:ph type="title"/>
          </p:nvPr>
        </p:nvSpPr>
        <p:spPr/>
        <p:txBody>
          <a:bodyPr/>
          <a:lstStyle/>
          <a:p>
            <a:r>
              <a:rPr lang="en-US" dirty="0"/>
              <a:t>Backup slides</a:t>
            </a:r>
          </a:p>
        </p:txBody>
      </p:sp>
      <p:sp>
        <p:nvSpPr>
          <p:cNvPr id="3" name="Content Placeholder 2">
            <a:extLst>
              <a:ext uri="{FF2B5EF4-FFF2-40B4-BE49-F238E27FC236}">
                <a16:creationId xmlns:a16="http://schemas.microsoft.com/office/drawing/2014/main" id="{12B9002F-0A57-2C4A-8060-59B24E1EED9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54912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910AE-1D28-584B-A2C8-0181834E973F}"/>
              </a:ext>
            </a:extLst>
          </p:cNvPr>
          <p:cNvSpPr>
            <a:spLocks noGrp="1"/>
          </p:cNvSpPr>
          <p:nvPr>
            <p:ph type="title"/>
          </p:nvPr>
        </p:nvSpPr>
        <p:spPr>
          <a:xfrm>
            <a:off x="838200" y="126790"/>
            <a:ext cx="10515600" cy="1325563"/>
          </a:xfrm>
        </p:spPr>
        <p:txBody>
          <a:bodyPr>
            <a:normAutofit/>
          </a:bodyPr>
          <a:lstStyle/>
          <a:p>
            <a:r>
              <a:rPr lang="en-US" dirty="0">
                <a:solidFill>
                  <a:srgbClr val="0000FF"/>
                </a:solidFill>
                <a:latin typeface="Calibri"/>
              </a:rPr>
              <a:t>Programmable network devices today</a:t>
            </a:r>
          </a:p>
        </p:txBody>
      </p:sp>
      <p:sp>
        <p:nvSpPr>
          <p:cNvPr id="3" name="Content Placeholder 2">
            <a:extLst>
              <a:ext uri="{FF2B5EF4-FFF2-40B4-BE49-F238E27FC236}">
                <a16:creationId xmlns:a16="http://schemas.microsoft.com/office/drawing/2014/main" id="{82942D24-B2F5-8A4D-84CE-52B49AEDA253}"/>
              </a:ext>
            </a:extLst>
          </p:cNvPr>
          <p:cNvSpPr>
            <a:spLocks noGrp="1"/>
          </p:cNvSpPr>
          <p:nvPr>
            <p:ph idx="1"/>
          </p:nvPr>
        </p:nvSpPr>
        <p:spPr>
          <a:xfrm>
            <a:off x="838200" y="1326776"/>
            <a:ext cx="11182350" cy="5166099"/>
          </a:xfrm>
        </p:spPr>
        <p:txBody>
          <a:bodyPr>
            <a:normAutofit fontScale="92500"/>
          </a:bodyPr>
          <a:lstStyle/>
          <a:p>
            <a:r>
              <a:rPr lang="en-US" dirty="0"/>
              <a:t>Lots of programmable network devices (e.g., switches, </a:t>
            </a:r>
            <a:r>
              <a:rPr lang="en-US" dirty="0" err="1"/>
              <a:t>SmartNICs</a:t>
            </a:r>
            <a:r>
              <a:rPr lang="en-US" dirty="0"/>
              <a:t>, </a:t>
            </a:r>
            <a:r>
              <a:rPr lang="en-US" dirty="0" err="1"/>
              <a:t>NetFPGA</a:t>
            </a:r>
            <a:r>
              <a:rPr lang="en-US" dirty="0"/>
              <a:t>)</a:t>
            </a:r>
          </a:p>
          <a:p>
            <a:endParaRPr lang="en-US" dirty="0"/>
          </a:p>
          <a:p>
            <a:endParaRPr lang="en-US" dirty="0"/>
          </a:p>
          <a:p>
            <a:endParaRPr lang="en-US" dirty="0"/>
          </a:p>
          <a:p>
            <a:endParaRPr lang="en-US" dirty="0"/>
          </a:p>
          <a:p>
            <a:endParaRPr lang="en-US" dirty="0"/>
          </a:p>
          <a:p>
            <a:endParaRPr lang="en-US" dirty="0"/>
          </a:p>
          <a:p>
            <a:r>
              <a:rPr lang="en-US" dirty="0"/>
              <a:t>Easy to get started with programming these devices</a:t>
            </a:r>
          </a:p>
          <a:p>
            <a:endParaRPr lang="en-US" dirty="0"/>
          </a:p>
          <a:p>
            <a:r>
              <a:rPr lang="en-US" dirty="0"/>
              <a:t>But hard to write fast packet-processing code that fits within resource constraints.</a:t>
            </a:r>
          </a:p>
          <a:p>
            <a:endParaRPr lang="en-US" dirty="0"/>
          </a:p>
          <a:p>
            <a:endParaRPr lang="en-US" dirty="0"/>
          </a:p>
        </p:txBody>
      </p:sp>
      <p:grpSp>
        <p:nvGrpSpPr>
          <p:cNvPr id="7" name="Group 6">
            <a:extLst>
              <a:ext uri="{FF2B5EF4-FFF2-40B4-BE49-F238E27FC236}">
                <a16:creationId xmlns:a16="http://schemas.microsoft.com/office/drawing/2014/main" id="{944E8CCC-3D57-EA48-86FC-129C121A3E85}"/>
              </a:ext>
            </a:extLst>
          </p:cNvPr>
          <p:cNvGrpSpPr/>
          <p:nvPr/>
        </p:nvGrpSpPr>
        <p:grpSpPr>
          <a:xfrm>
            <a:off x="1814416" y="2180664"/>
            <a:ext cx="2243597" cy="2066738"/>
            <a:chOff x="1695144" y="0"/>
            <a:chExt cx="8721844" cy="6858000"/>
          </a:xfrm>
        </p:grpSpPr>
        <p:pic>
          <p:nvPicPr>
            <p:cNvPr id="5" name="Picture 4">
              <a:extLst>
                <a:ext uri="{FF2B5EF4-FFF2-40B4-BE49-F238E27FC236}">
                  <a16:creationId xmlns:a16="http://schemas.microsoft.com/office/drawing/2014/main" id="{753CFED1-1D9B-954D-BDA5-5617298C7C25}"/>
                </a:ext>
              </a:extLst>
            </p:cNvPr>
            <p:cNvPicPr>
              <a:picLocks noChangeAspect="1"/>
            </p:cNvPicPr>
            <p:nvPr/>
          </p:nvPicPr>
          <p:blipFill rotWithShape="1">
            <a:blip r:embed="rId3"/>
            <a:srcRect r="4207" b="13919"/>
            <a:stretch/>
          </p:blipFill>
          <p:spPr>
            <a:xfrm>
              <a:off x="1695144" y="0"/>
              <a:ext cx="8431405" cy="5903426"/>
            </a:xfrm>
            <a:prstGeom prst="rect">
              <a:avLst/>
            </a:prstGeom>
          </p:spPr>
        </p:pic>
        <p:sp>
          <p:nvSpPr>
            <p:cNvPr id="6" name="Rectangle 5">
              <a:extLst>
                <a:ext uri="{FF2B5EF4-FFF2-40B4-BE49-F238E27FC236}">
                  <a16:creationId xmlns:a16="http://schemas.microsoft.com/office/drawing/2014/main" id="{BEC2B379-9A49-1A46-9E90-DD05886EFB8E}"/>
                </a:ext>
              </a:extLst>
            </p:cNvPr>
            <p:cNvSpPr/>
            <p:nvPr/>
          </p:nvSpPr>
          <p:spPr>
            <a:xfrm>
              <a:off x="8426824" y="6024282"/>
              <a:ext cx="1990164" cy="833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504176F0-0F6E-A64E-A667-36E30A6C8CD5}"/>
              </a:ext>
            </a:extLst>
          </p:cNvPr>
          <p:cNvPicPr>
            <a:picLocks noChangeAspect="1"/>
          </p:cNvPicPr>
          <p:nvPr/>
        </p:nvPicPr>
        <p:blipFill>
          <a:blip r:embed="rId4"/>
          <a:stretch>
            <a:fillRect/>
          </a:stretch>
        </p:blipFill>
        <p:spPr>
          <a:xfrm>
            <a:off x="8568010" y="2268390"/>
            <a:ext cx="2438218" cy="1698625"/>
          </a:xfrm>
          <a:prstGeom prst="rect">
            <a:avLst/>
          </a:prstGeom>
        </p:spPr>
      </p:pic>
      <p:pic>
        <p:nvPicPr>
          <p:cNvPr id="9" name="Picture 8">
            <a:extLst>
              <a:ext uri="{FF2B5EF4-FFF2-40B4-BE49-F238E27FC236}">
                <a16:creationId xmlns:a16="http://schemas.microsoft.com/office/drawing/2014/main" id="{402662EC-AD44-8544-99B1-A467BA58B7B1}"/>
              </a:ext>
            </a:extLst>
          </p:cNvPr>
          <p:cNvPicPr>
            <a:picLocks noChangeAspect="1"/>
          </p:cNvPicPr>
          <p:nvPr/>
        </p:nvPicPr>
        <p:blipFill>
          <a:blip r:embed="rId5"/>
          <a:stretch>
            <a:fillRect/>
          </a:stretch>
        </p:blipFill>
        <p:spPr>
          <a:xfrm>
            <a:off x="4997623" y="2249339"/>
            <a:ext cx="2438217" cy="1710391"/>
          </a:xfrm>
          <a:prstGeom prst="rect">
            <a:avLst/>
          </a:prstGeom>
        </p:spPr>
      </p:pic>
      <p:sp>
        <p:nvSpPr>
          <p:cNvPr id="4" name="TextBox 3">
            <a:extLst>
              <a:ext uri="{FF2B5EF4-FFF2-40B4-BE49-F238E27FC236}">
                <a16:creationId xmlns:a16="http://schemas.microsoft.com/office/drawing/2014/main" id="{E2CB9023-0954-744A-A812-FCC487F5D2F9}"/>
              </a:ext>
            </a:extLst>
          </p:cNvPr>
          <p:cNvSpPr txBox="1"/>
          <p:nvPr/>
        </p:nvSpPr>
        <p:spPr>
          <a:xfrm>
            <a:off x="5353050" y="4082416"/>
            <a:ext cx="1924050" cy="369332"/>
          </a:xfrm>
          <a:prstGeom prst="rect">
            <a:avLst/>
          </a:prstGeom>
          <a:noFill/>
        </p:spPr>
        <p:txBody>
          <a:bodyPr wrap="square" rtlCol="0">
            <a:spAutoFit/>
          </a:bodyPr>
          <a:lstStyle/>
          <a:p>
            <a:r>
              <a:rPr lang="en-US" dirty="0"/>
              <a:t>40 – 100 </a:t>
            </a:r>
            <a:r>
              <a:rPr lang="en-US" dirty="0" err="1"/>
              <a:t>Gbits</a:t>
            </a:r>
            <a:r>
              <a:rPr lang="en-US" dirty="0"/>
              <a:t>/s</a:t>
            </a:r>
          </a:p>
        </p:txBody>
      </p:sp>
      <p:sp>
        <p:nvSpPr>
          <p:cNvPr id="10" name="TextBox 9">
            <a:extLst>
              <a:ext uri="{FF2B5EF4-FFF2-40B4-BE49-F238E27FC236}">
                <a16:creationId xmlns:a16="http://schemas.microsoft.com/office/drawing/2014/main" id="{AE8FC396-8110-5246-85C0-4D8455431326}"/>
              </a:ext>
            </a:extLst>
          </p:cNvPr>
          <p:cNvSpPr txBox="1"/>
          <p:nvPr/>
        </p:nvSpPr>
        <p:spPr>
          <a:xfrm>
            <a:off x="2171700" y="4050424"/>
            <a:ext cx="1924050" cy="369332"/>
          </a:xfrm>
          <a:prstGeom prst="rect">
            <a:avLst/>
          </a:prstGeom>
          <a:noFill/>
        </p:spPr>
        <p:txBody>
          <a:bodyPr wrap="square" rtlCol="0">
            <a:spAutoFit/>
          </a:bodyPr>
          <a:lstStyle/>
          <a:p>
            <a:r>
              <a:rPr lang="en-US" dirty="0"/>
              <a:t>6.5 </a:t>
            </a:r>
            <a:r>
              <a:rPr lang="en-US" dirty="0" err="1"/>
              <a:t>Tbits</a:t>
            </a:r>
            <a:r>
              <a:rPr lang="en-US" dirty="0"/>
              <a:t>/s</a:t>
            </a:r>
          </a:p>
        </p:txBody>
      </p:sp>
      <p:sp>
        <p:nvSpPr>
          <p:cNvPr id="12" name="TextBox 11">
            <a:extLst>
              <a:ext uri="{FF2B5EF4-FFF2-40B4-BE49-F238E27FC236}">
                <a16:creationId xmlns:a16="http://schemas.microsoft.com/office/drawing/2014/main" id="{AF811933-AD15-6A4D-8E6B-B1103ECD6796}"/>
              </a:ext>
            </a:extLst>
          </p:cNvPr>
          <p:cNvSpPr txBox="1"/>
          <p:nvPr/>
        </p:nvSpPr>
        <p:spPr>
          <a:xfrm>
            <a:off x="9429750" y="4102813"/>
            <a:ext cx="1924050" cy="369332"/>
          </a:xfrm>
          <a:prstGeom prst="rect">
            <a:avLst/>
          </a:prstGeom>
          <a:noFill/>
        </p:spPr>
        <p:txBody>
          <a:bodyPr wrap="square" rtlCol="0">
            <a:spAutoFit/>
          </a:bodyPr>
          <a:lstStyle/>
          <a:p>
            <a:r>
              <a:rPr lang="en-US" dirty="0"/>
              <a:t>40 </a:t>
            </a:r>
            <a:r>
              <a:rPr lang="en-US" dirty="0" err="1"/>
              <a:t>Gbits</a:t>
            </a:r>
            <a:r>
              <a:rPr lang="en-US" dirty="0"/>
              <a:t>/s</a:t>
            </a:r>
          </a:p>
        </p:txBody>
      </p:sp>
    </p:spTree>
    <p:extLst>
      <p:ext uri="{BB962C8B-B14F-4D97-AF65-F5344CB8AC3E}">
        <p14:creationId xmlns:p14="http://schemas.microsoft.com/office/powerpoint/2010/main" val="146652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5EB0D-B70C-5445-A976-DA3B5170FC57}"/>
              </a:ext>
            </a:extLst>
          </p:cNvPr>
          <p:cNvSpPr>
            <a:spLocks noGrp="1"/>
          </p:cNvSpPr>
          <p:nvPr>
            <p:ph type="title"/>
          </p:nvPr>
        </p:nvSpPr>
        <p:spPr>
          <a:xfrm>
            <a:off x="838200" y="268425"/>
            <a:ext cx="10515600" cy="1325563"/>
          </a:xfrm>
        </p:spPr>
        <p:txBody>
          <a:bodyPr>
            <a:normAutofit/>
          </a:bodyPr>
          <a:lstStyle/>
          <a:p>
            <a:r>
              <a:rPr lang="en-US" sz="3800" dirty="0">
                <a:solidFill>
                  <a:srgbClr val="0000FF"/>
                </a:solidFill>
                <a:latin typeface="Calibri"/>
              </a:rPr>
              <a:t>Using program synthesis for code generation</a:t>
            </a:r>
          </a:p>
        </p:txBody>
      </p:sp>
      <p:grpSp>
        <p:nvGrpSpPr>
          <p:cNvPr id="31" name="Group 30">
            <a:extLst>
              <a:ext uri="{FF2B5EF4-FFF2-40B4-BE49-F238E27FC236}">
                <a16:creationId xmlns:a16="http://schemas.microsoft.com/office/drawing/2014/main" id="{56322A81-5785-E44E-9962-AEA30EBABFFD}"/>
              </a:ext>
            </a:extLst>
          </p:cNvPr>
          <p:cNvGrpSpPr/>
          <p:nvPr/>
        </p:nvGrpSpPr>
        <p:grpSpPr>
          <a:xfrm>
            <a:off x="1052636" y="2855702"/>
            <a:ext cx="2374052" cy="1071154"/>
            <a:chOff x="8997001" y="3300093"/>
            <a:chExt cx="2374052" cy="1071154"/>
          </a:xfrm>
        </p:grpSpPr>
        <p:sp>
          <p:nvSpPr>
            <p:cNvPr id="6" name="TextBox 5">
              <a:extLst>
                <a:ext uri="{FF2B5EF4-FFF2-40B4-BE49-F238E27FC236}">
                  <a16:creationId xmlns:a16="http://schemas.microsoft.com/office/drawing/2014/main" id="{169C3CFA-B644-1543-B8C8-EF24C8F2CAEE}"/>
                </a:ext>
              </a:extLst>
            </p:cNvPr>
            <p:cNvSpPr txBox="1"/>
            <p:nvPr/>
          </p:nvSpPr>
          <p:spPr>
            <a:xfrm>
              <a:off x="9014254" y="3528592"/>
              <a:ext cx="2356799" cy="646331"/>
            </a:xfrm>
            <a:prstGeom prst="rect">
              <a:avLst/>
            </a:prstGeom>
            <a:noFill/>
          </p:spPr>
          <p:txBody>
            <a:bodyPr wrap="none" rtlCol="0">
              <a:spAutoFit/>
            </a:bodyPr>
            <a:lstStyle/>
            <a:p>
              <a:r>
                <a:rPr lang="en-US" dirty="0"/>
                <a:t>Programmer’s program</a:t>
              </a:r>
            </a:p>
            <a:p>
              <a:r>
                <a:rPr lang="en-US" dirty="0"/>
                <a:t>(SKETCH specification)</a:t>
              </a:r>
            </a:p>
          </p:txBody>
        </p:sp>
        <p:sp>
          <p:nvSpPr>
            <p:cNvPr id="7" name="Rounded Rectangle 6">
              <a:extLst>
                <a:ext uri="{FF2B5EF4-FFF2-40B4-BE49-F238E27FC236}">
                  <a16:creationId xmlns:a16="http://schemas.microsoft.com/office/drawing/2014/main" id="{D8D62E33-3E26-7841-BD83-1486A64C11E5}"/>
                </a:ext>
              </a:extLst>
            </p:cNvPr>
            <p:cNvSpPr/>
            <p:nvPr/>
          </p:nvSpPr>
          <p:spPr>
            <a:xfrm>
              <a:off x="8997001" y="3300093"/>
              <a:ext cx="2356799"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FD292ED2-C980-C04B-A23D-CBFA41663463}"/>
              </a:ext>
            </a:extLst>
          </p:cNvPr>
          <p:cNvGrpSpPr/>
          <p:nvPr/>
        </p:nvGrpSpPr>
        <p:grpSpPr>
          <a:xfrm>
            <a:off x="9168668" y="2844450"/>
            <a:ext cx="2924035" cy="1071154"/>
            <a:chOff x="907428" y="3311014"/>
            <a:chExt cx="2924035" cy="1071154"/>
          </a:xfrm>
        </p:grpSpPr>
        <p:sp>
          <p:nvSpPr>
            <p:cNvPr id="5" name="Rounded Rectangle 4">
              <a:extLst>
                <a:ext uri="{FF2B5EF4-FFF2-40B4-BE49-F238E27FC236}">
                  <a16:creationId xmlns:a16="http://schemas.microsoft.com/office/drawing/2014/main" id="{F1135A09-B796-1646-91B5-4B02FFD8E438}"/>
                </a:ext>
              </a:extLst>
            </p:cNvPr>
            <p:cNvSpPr/>
            <p:nvPr/>
          </p:nvSpPr>
          <p:spPr>
            <a:xfrm>
              <a:off x="907428" y="3311014"/>
              <a:ext cx="2880211"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8" name="TextBox 7">
              <a:extLst>
                <a:ext uri="{FF2B5EF4-FFF2-40B4-BE49-F238E27FC236}">
                  <a16:creationId xmlns:a16="http://schemas.microsoft.com/office/drawing/2014/main" id="{CAA0A1B0-A53C-5142-B359-37859EAC2F48}"/>
                </a:ext>
              </a:extLst>
            </p:cNvPr>
            <p:cNvSpPr txBox="1"/>
            <p:nvPr/>
          </p:nvSpPr>
          <p:spPr>
            <a:xfrm>
              <a:off x="951251" y="3412269"/>
              <a:ext cx="2880212" cy="923330"/>
            </a:xfrm>
            <a:prstGeom prst="rect">
              <a:avLst/>
            </a:prstGeom>
            <a:noFill/>
          </p:spPr>
          <p:txBody>
            <a:bodyPr wrap="none" rtlCol="0">
              <a:spAutoFit/>
            </a:bodyPr>
            <a:lstStyle/>
            <a:p>
              <a:r>
                <a:rPr lang="en-US" dirty="0"/>
                <a:t>Partial program representing</a:t>
              </a:r>
            </a:p>
            <a:p>
              <a:r>
                <a:rPr lang="en-US" dirty="0"/>
                <a:t>programmable hardware’s</a:t>
              </a:r>
            </a:p>
            <a:p>
              <a:r>
                <a:rPr lang="en-US" dirty="0"/>
                <a:t> capabilities</a:t>
              </a:r>
            </a:p>
          </p:txBody>
        </p:sp>
      </p:grpSp>
      <p:grpSp>
        <p:nvGrpSpPr>
          <p:cNvPr id="34" name="Group 33">
            <a:extLst>
              <a:ext uri="{FF2B5EF4-FFF2-40B4-BE49-F238E27FC236}">
                <a16:creationId xmlns:a16="http://schemas.microsoft.com/office/drawing/2014/main" id="{1C552BB9-A55D-C649-ABF7-54710DA6633B}"/>
              </a:ext>
            </a:extLst>
          </p:cNvPr>
          <p:cNvGrpSpPr/>
          <p:nvPr/>
        </p:nvGrpSpPr>
        <p:grpSpPr>
          <a:xfrm>
            <a:off x="5257399" y="2855702"/>
            <a:ext cx="2356799" cy="1071154"/>
            <a:chOff x="5125545" y="3180384"/>
            <a:chExt cx="2659446" cy="1071154"/>
          </a:xfrm>
        </p:grpSpPr>
        <p:sp>
          <p:nvSpPr>
            <p:cNvPr id="9" name="Rounded Rectangle 8">
              <a:extLst>
                <a:ext uri="{FF2B5EF4-FFF2-40B4-BE49-F238E27FC236}">
                  <a16:creationId xmlns:a16="http://schemas.microsoft.com/office/drawing/2014/main" id="{46256943-1D15-A949-8091-56F50B4FD5A9}"/>
                </a:ext>
              </a:extLst>
            </p:cNvPr>
            <p:cNvSpPr/>
            <p:nvPr/>
          </p:nvSpPr>
          <p:spPr>
            <a:xfrm>
              <a:off x="5125545" y="3180384"/>
              <a:ext cx="2659446"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29CD823-1827-8141-82B2-7EBA85A2CF9E}"/>
                </a:ext>
              </a:extLst>
            </p:cNvPr>
            <p:cNvSpPr txBox="1"/>
            <p:nvPr/>
          </p:nvSpPr>
          <p:spPr>
            <a:xfrm>
              <a:off x="5474009" y="3408883"/>
              <a:ext cx="1803314" cy="646331"/>
            </a:xfrm>
            <a:prstGeom prst="rect">
              <a:avLst/>
            </a:prstGeom>
            <a:noFill/>
          </p:spPr>
          <p:txBody>
            <a:bodyPr wrap="none" rtlCol="0">
              <a:spAutoFit/>
            </a:bodyPr>
            <a:lstStyle/>
            <a:p>
              <a:r>
                <a:rPr lang="en-US" dirty="0"/>
                <a:t>SKETCH program </a:t>
              </a:r>
            </a:p>
            <a:p>
              <a:r>
                <a:rPr lang="en-US" dirty="0"/>
                <a:t>Synthesis engine</a:t>
              </a:r>
            </a:p>
          </p:txBody>
        </p:sp>
      </p:grpSp>
      <p:grpSp>
        <p:nvGrpSpPr>
          <p:cNvPr id="30" name="Group 29">
            <a:extLst>
              <a:ext uri="{FF2B5EF4-FFF2-40B4-BE49-F238E27FC236}">
                <a16:creationId xmlns:a16="http://schemas.microsoft.com/office/drawing/2014/main" id="{4B9919F3-1FC6-CA49-A8F4-F88391BBB754}"/>
              </a:ext>
            </a:extLst>
          </p:cNvPr>
          <p:cNvGrpSpPr/>
          <p:nvPr/>
        </p:nvGrpSpPr>
        <p:grpSpPr>
          <a:xfrm>
            <a:off x="5042726" y="4582775"/>
            <a:ext cx="3088793" cy="727902"/>
            <a:chOff x="5193058" y="5632713"/>
            <a:chExt cx="3088793" cy="727902"/>
          </a:xfrm>
        </p:grpSpPr>
        <p:sp>
          <p:nvSpPr>
            <p:cNvPr id="11" name="Rounded Rectangle 10">
              <a:extLst>
                <a:ext uri="{FF2B5EF4-FFF2-40B4-BE49-F238E27FC236}">
                  <a16:creationId xmlns:a16="http://schemas.microsoft.com/office/drawing/2014/main" id="{A2A94BC8-CFCF-104A-9515-543FBDC6C902}"/>
                </a:ext>
              </a:extLst>
            </p:cNvPr>
            <p:cNvSpPr/>
            <p:nvPr/>
          </p:nvSpPr>
          <p:spPr>
            <a:xfrm>
              <a:off x="5193058" y="5632713"/>
              <a:ext cx="3088793" cy="727902"/>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E1B5C7B-91E8-2040-A0EA-9909F3AF6040}"/>
                </a:ext>
              </a:extLst>
            </p:cNvPr>
            <p:cNvSpPr txBox="1"/>
            <p:nvPr/>
          </p:nvSpPr>
          <p:spPr>
            <a:xfrm>
              <a:off x="5456174" y="5714284"/>
              <a:ext cx="2761333" cy="646331"/>
            </a:xfrm>
            <a:prstGeom prst="rect">
              <a:avLst/>
            </a:prstGeom>
            <a:noFill/>
          </p:spPr>
          <p:txBody>
            <a:bodyPr wrap="none" rtlCol="0">
              <a:spAutoFit/>
            </a:bodyPr>
            <a:lstStyle/>
            <a:p>
              <a:r>
                <a:rPr lang="en-US" dirty="0"/>
                <a:t>Completed program output</a:t>
              </a:r>
            </a:p>
            <a:p>
              <a:r>
                <a:rPr lang="en-US" dirty="0"/>
                <a:t>by SKETCH</a:t>
              </a:r>
            </a:p>
          </p:txBody>
        </p:sp>
      </p:grpSp>
      <p:grpSp>
        <p:nvGrpSpPr>
          <p:cNvPr id="40" name="Group 39">
            <a:extLst>
              <a:ext uri="{FF2B5EF4-FFF2-40B4-BE49-F238E27FC236}">
                <a16:creationId xmlns:a16="http://schemas.microsoft.com/office/drawing/2014/main" id="{8FA83256-1BF7-5E46-B6E3-125FDA31A8D9}"/>
              </a:ext>
            </a:extLst>
          </p:cNvPr>
          <p:cNvGrpSpPr/>
          <p:nvPr/>
        </p:nvGrpSpPr>
        <p:grpSpPr>
          <a:xfrm>
            <a:off x="9590802" y="1178857"/>
            <a:ext cx="2035942" cy="1682707"/>
            <a:chOff x="1277311" y="1593973"/>
            <a:chExt cx="2035942" cy="1682707"/>
          </a:xfrm>
        </p:grpSpPr>
        <p:pic>
          <p:nvPicPr>
            <p:cNvPr id="15" name="Picture 14">
              <a:extLst>
                <a:ext uri="{FF2B5EF4-FFF2-40B4-BE49-F238E27FC236}">
                  <a16:creationId xmlns:a16="http://schemas.microsoft.com/office/drawing/2014/main" id="{77CFE0BA-F931-8F4F-8F94-15D9EF4D7640}"/>
                </a:ext>
              </a:extLst>
            </p:cNvPr>
            <p:cNvPicPr>
              <a:picLocks noChangeAspect="1"/>
            </p:cNvPicPr>
            <p:nvPr/>
          </p:nvPicPr>
          <p:blipFill>
            <a:blip r:embed="rId3"/>
            <a:stretch>
              <a:fillRect/>
            </a:stretch>
          </p:blipFill>
          <p:spPr>
            <a:xfrm>
              <a:off x="1505907" y="1593973"/>
              <a:ext cx="1289544" cy="1289544"/>
            </a:xfrm>
            <a:prstGeom prst="rect">
              <a:avLst/>
            </a:prstGeom>
          </p:spPr>
        </p:pic>
        <p:sp>
          <p:nvSpPr>
            <p:cNvPr id="18" name="TextBox 17">
              <a:extLst>
                <a:ext uri="{FF2B5EF4-FFF2-40B4-BE49-F238E27FC236}">
                  <a16:creationId xmlns:a16="http://schemas.microsoft.com/office/drawing/2014/main" id="{DFF71486-7EB0-7943-B815-81BB0EEF0D65}"/>
                </a:ext>
              </a:extLst>
            </p:cNvPr>
            <p:cNvSpPr txBox="1"/>
            <p:nvPr/>
          </p:nvSpPr>
          <p:spPr>
            <a:xfrm>
              <a:off x="1277311" y="2907348"/>
              <a:ext cx="2035942" cy="369332"/>
            </a:xfrm>
            <a:prstGeom prst="rect">
              <a:avLst/>
            </a:prstGeom>
            <a:noFill/>
          </p:spPr>
          <p:txBody>
            <a:bodyPr wrap="none" rtlCol="0">
              <a:spAutoFit/>
            </a:bodyPr>
            <a:lstStyle/>
            <a:p>
              <a:r>
                <a:rPr lang="en-US" dirty="0"/>
                <a:t>Compiler developer</a:t>
              </a:r>
            </a:p>
          </p:txBody>
        </p:sp>
      </p:grpSp>
      <p:grpSp>
        <p:nvGrpSpPr>
          <p:cNvPr id="41" name="Group 40">
            <a:extLst>
              <a:ext uri="{FF2B5EF4-FFF2-40B4-BE49-F238E27FC236}">
                <a16:creationId xmlns:a16="http://schemas.microsoft.com/office/drawing/2014/main" id="{94D85355-07A6-7449-AE41-A002EC09DF6A}"/>
              </a:ext>
            </a:extLst>
          </p:cNvPr>
          <p:cNvGrpSpPr/>
          <p:nvPr/>
        </p:nvGrpSpPr>
        <p:grpSpPr>
          <a:xfrm>
            <a:off x="1490528" y="1268354"/>
            <a:ext cx="1360822" cy="1630691"/>
            <a:chOff x="9434893" y="1672218"/>
            <a:chExt cx="1360822" cy="1630691"/>
          </a:xfrm>
        </p:grpSpPr>
        <p:pic>
          <p:nvPicPr>
            <p:cNvPr id="17" name="Picture 16">
              <a:extLst>
                <a:ext uri="{FF2B5EF4-FFF2-40B4-BE49-F238E27FC236}">
                  <a16:creationId xmlns:a16="http://schemas.microsoft.com/office/drawing/2014/main" id="{4B8DF037-1A88-E34D-8CDB-F9906A0986F8}"/>
                </a:ext>
              </a:extLst>
            </p:cNvPr>
            <p:cNvPicPr>
              <a:picLocks noChangeAspect="1"/>
            </p:cNvPicPr>
            <p:nvPr/>
          </p:nvPicPr>
          <p:blipFill>
            <a:blip r:embed="rId4"/>
            <a:stretch>
              <a:fillRect/>
            </a:stretch>
          </p:blipFill>
          <p:spPr>
            <a:xfrm>
              <a:off x="9482636" y="1672218"/>
              <a:ext cx="1211298" cy="1211298"/>
            </a:xfrm>
            <a:prstGeom prst="rect">
              <a:avLst/>
            </a:prstGeom>
          </p:spPr>
        </p:pic>
        <p:sp>
          <p:nvSpPr>
            <p:cNvPr id="19" name="TextBox 18">
              <a:extLst>
                <a:ext uri="{FF2B5EF4-FFF2-40B4-BE49-F238E27FC236}">
                  <a16:creationId xmlns:a16="http://schemas.microsoft.com/office/drawing/2014/main" id="{D3CE7E8D-97A7-8F4B-ADCD-D4B96C6840C7}"/>
                </a:ext>
              </a:extLst>
            </p:cNvPr>
            <p:cNvSpPr txBox="1"/>
            <p:nvPr/>
          </p:nvSpPr>
          <p:spPr>
            <a:xfrm>
              <a:off x="9434893" y="2933577"/>
              <a:ext cx="1360822" cy="369332"/>
            </a:xfrm>
            <a:prstGeom prst="rect">
              <a:avLst/>
            </a:prstGeom>
            <a:noFill/>
          </p:spPr>
          <p:txBody>
            <a:bodyPr wrap="none" rtlCol="0">
              <a:spAutoFit/>
            </a:bodyPr>
            <a:lstStyle/>
            <a:p>
              <a:r>
                <a:rPr lang="en-US" dirty="0"/>
                <a:t>Programmer</a:t>
              </a:r>
            </a:p>
          </p:txBody>
        </p:sp>
      </p:grpSp>
      <p:cxnSp>
        <p:nvCxnSpPr>
          <p:cNvPr id="21" name="Straight Arrow Connector 20">
            <a:extLst>
              <a:ext uri="{FF2B5EF4-FFF2-40B4-BE49-F238E27FC236}">
                <a16:creationId xmlns:a16="http://schemas.microsoft.com/office/drawing/2014/main" id="{6883865C-6926-FC4F-A740-1E1481FD3E87}"/>
              </a:ext>
            </a:extLst>
          </p:cNvPr>
          <p:cNvCxnSpPr>
            <a:cxnSpLocks/>
            <a:stCxn id="8" idx="1"/>
          </p:cNvCxnSpPr>
          <p:nvPr/>
        </p:nvCxnSpPr>
        <p:spPr>
          <a:xfrm flipH="1">
            <a:off x="7641100" y="3407370"/>
            <a:ext cx="1571391" cy="2163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7D0A1E4-3310-5A42-ADC0-59F376C4AC8F}"/>
              </a:ext>
            </a:extLst>
          </p:cNvPr>
          <p:cNvCxnSpPr>
            <a:cxnSpLocks/>
            <a:stCxn id="7" idx="3"/>
            <a:endCxn id="9" idx="1"/>
          </p:cNvCxnSpPr>
          <p:nvPr/>
        </p:nvCxnSpPr>
        <p:spPr>
          <a:xfrm>
            <a:off x="3409435" y="3391279"/>
            <a:ext cx="1847964" cy="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2B108E8-4EB6-5840-A416-C363404BDD8D}"/>
              </a:ext>
            </a:extLst>
          </p:cNvPr>
          <p:cNvCxnSpPr>
            <a:cxnSpLocks/>
          </p:cNvCxnSpPr>
          <p:nvPr/>
        </p:nvCxnSpPr>
        <p:spPr>
          <a:xfrm>
            <a:off x="6507520" y="3926856"/>
            <a:ext cx="0" cy="73749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7315465-2BB2-7D4D-A6F6-9CD458B220C7}"/>
              </a:ext>
            </a:extLst>
          </p:cNvPr>
          <p:cNvSpPr txBox="1"/>
          <p:nvPr/>
        </p:nvSpPr>
        <p:spPr>
          <a:xfrm>
            <a:off x="5910086" y="2305245"/>
            <a:ext cx="1090363" cy="369332"/>
          </a:xfrm>
          <a:prstGeom prst="rect">
            <a:avLst/>
          </a:prstGeom>
          <a:noFill/>
        </p:spPr>
        <p:txBody>
          <a:bodyPr wrap="none" rtlCol="0">
            <a:spAutoFit/>
          </a:bodyPr>
          <a:lstStyle/>
          <a:p>
            <a:r>
              <a:rPr lang="en-US" dirty="0"/>
              <a:t>Compiler </a:t>
            </a:r>
          </a:p>
        </p:txBody>
      </p:sp>
      <p:cxnSp>
        <p:nvCxnSpPr>
          <p:cNvPr id="42" name="Straight Arrow Connector 41">
            <a:extLst>
              <a:ext uri="{FF2B5EF4-FFF2-40B4-BE49-F238E27FC236}">
                <a16:creationId xmlns:a16="http://schemas.microsoft.com/office/drawing/2014/main" id="{44B9069F-13A6-9141-AB7C-E5907284B8DD}"/>
              </a:ext>
            </a:extLst>
          </p:cNvPr>
          <p:cNvCxnSpPr>
            <a:cxnSpLocks/>
          </p:cNvCxnSpPr>
          <p:nvPr/>
        </p:nvCxnSpPr>
        <p:spPr>
          <a:xfrm>
            <a:off x="6508745" y="5310677"/>
            <a:ext cx="0" cy="693705"/>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0D9FDD69-C67D-5348-A3F8-08661CBD7CA4}"/>
              </a:ext>
            </a:extLst>
          </p:cNvPr>
          <p:cNvGrpSpPr/>
          <p:nvPr/>
        </p:nvGrpSpPr>
        <p:grpSpPr>
          <a:xfrm>
            <a:off x="4964348" y="6061532"/>
            <a:ext cx="3088793" cy="717934"/>
            <a:chOff x="5193058" y="5466917"/>
            <a:chExt cx="3088793" cy="1071154"/>
          </a:xfrm>
        </p:grpSpPr>
        <p:sp>
          <p:nvSpPr>
            <p:cNvPr id="44" name="Rounded Rectangle 43">
              <a:extLst>
                <a:ext uri="{FF2B5EF4-FFF2-40B4-BE49-F238E27FC236}">
                  <a16:creationId xmlns:a16="http://schemas.microsoft.com/office/drawing/2014/main" id="{3C206F39-B343-1A4A-BDD2-5ADA7A27B09E}"/>
                </a:ext>
              </a:extLst>
            </p:cNvPr>
            <p:cNvSpPr/>
            <p:nvPr/>
          </p:nvSpPr>
          <p:spPr>
            <a:xfrm>
              <a:off x="5193058" y="5466917"/>
              <a:ext cx="3088793"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4EA26800-1BDE-F740-A6E0-03771205952D}"/>
                </a:ext>
              </a:extLst>
            </p:cNvPr>
            <p:cNvSpPr txBox="1"/>
            <p:nvPr/>
          </p:nvSpPr>
          <p:spPr>
            <a:xfrm>
              <a:off x="5456174" y="5714284"/>
              <a:ext cx="2437014" cy="369332"/>
            </a:xfrm>
            <a:prstGeom prst="rect">
              <a:avLst/>
            </a:prstGeom>
            <a:noFill/>
          </p:spPr>
          <p:txBody>
            <a:bodyPr wrap="none" rtlCol="0">
              <a:spAutoFit/>
            </a:bodyPr>
            <a:lstStyle/>
            <a:p>
              <a:r>
                <a:rPr lang="en-US" dirty="0"/>
                <a:t>Low-level machine code</a:t>
              </a:r>
            </a:p>
          </p:txBody>
        </p:sp>
      </p:grpSp>
    </p:spTree>
    <p:extLst>
      <p:ext uri="{BB962C8B-B14F-4D97-AF65-F5344CB8AC3E}">
        <p14:creationId xmlns:p14="http://schemas.microsoft.com/office/powerpoint/2010/main" val="2197525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B512BF-0119-674A-9210-0BB5D93E6DFA}"/>
              </a:ext>
            </a:extLst>
          </p:cNvPr>
          <p:cNvGraphicFramePr>
            <a:graphicFrameLocks noGrp="1"/>
          </p:cNvGraphicFramePr>
          <p:nvPr/>
        </p:nvGraphicFramePr>
        <p:xfrm>
          <a:off x="605481" y="2465036"/>
          <a:ext cx="10383796" cy="3235960"/>
        </p:xfrm>
        <a:graphic>
          <a:graphicData uri="http://schemas.openxmlformats.org/drawingml/2006/table">
            <a:tbl>
              <a:tblPr firstRow="1" bandRow="1">
                <a:tableStyleId>{2D5ABB26-0587-4C30-8999-92F81FD0307C}</a:tableStyleId>
              </a:tblPr>
              <a:tblGrid>
                <a:gridCol w="2595949">
                  <a:extLst>
                    <a:ext uri="{9D8B030D-6E8A-4147-A177-3AD203B41FA5}">
                      <a16:colId xmlns:a16="http://schemas.microsoft.com/office/drawing/2014/main" val="3923256798"/>
                    </a:ext>
                  </a:extLst>
                </a:gridCol>
                <a:gridCol w="2595949">
                  <a:extLst>
                    <a:ext uri="{9D8B030D-6E8A-4147-A177-3AD203B41FA5}">
                      <a16:colId xmlns:a16="http://schemas.microsoft.com/office/drawing/2014/main" val="266679666"/>
                    </a:ext>
                  </a:extLst>
                </a:gridCol>
                <a:gridCol w="2595949">
                  <a:extLst>
                    <a:ext uri="{9D8B030D-6E8A-4147-A177-3AD203B41FA5}">
                      <a16:colId xmlns:a16="http://schemas.microsoft.com/office/drawing/2014/main" val="3368961904"/>
                    </a:ext>
                  </a:extLst>
                </a:gridCol>
                <a:gridCol w="2595949">
                  <a:extLst>
                    <a:ext uri="{9D8B030D-6E8A-4147-A177-3AD203B41FA5}">
                      <a16:colId xmlns:a16="http://schemas.microsoft.com/office/drawing/2014/main" val="1155503622"/>
                    </a:ext>
                  </a:extLst>
                </a:gridCol>
              </a:tblGrid>
              <a:tr h="370840">
                <a:tc>
                  <a:txBody>
                    <a:bodyPr/>
                    <a:lstStyle/>
                    <a:p>
                      <a:pPr algn="ctr"/>
                      <a:r>
                        <a:rPr lang="en-US" dirty="0"/>
                        <a:t>Program</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Domino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Chipmunk Compilation time (sec)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1333489"/>
                  </a:ext>
                </a:extLst>
              </a:tr>
              <a:tr h="370840">
                <a:tc>
                  <a:txBody>
                    <a:bodyPr/>
                    <a:lstStyle/>
                    <a:p>
                      <a:r>
                        <a:rPr lang="en-US"/>
                        <a:t>RCP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69.4 +/- 1.96 * 41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4784364"/>
                  </a:ext>
                </a:extLst>
              </a:tr>
              <a:tr h="370840">
                <a:tc>
                  <a:txBody>
                    <a:bodyPr/>
                    <a:lstStyle/>
                    <a:p>
                      <a:r>
                        <a:rPr lang="en-US"/>
                        <a:t>Sampling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29 +/- 1.96 * 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7813475"/>
                  </a:ext>
                </a:extLst>
              </a:tr>
              <a:tr h="370840">
                <a:tc>
                  <a:txBody>
                    <a:bodyPr/>
                    <a:lstStyle/>
                    <a:p>
                      <a:r>
                        <a:rPr lang="en-US"/>
                        <a:t>BLUE (increase)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445 +/- 1.96 * 306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54229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BLUE (decrease)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8/10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12251 +/- 1.96 * 16357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66186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Flowlet switching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kern="1200" dirty="0">
                          <a:solidFill>
                            <a:srgbClr val="00B0F0"/>
                          </a:solidFill>
                          <a:latin typeface="+mn-lt"/>
                          <a:ea typeface="+mn-ea"/>
                          <a:cs typeface="+mn-cs"/>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15269 +/- 1.96 * 17463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6425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Detecting new flows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8.8 +/- 1/96 * 0.37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44162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flow reordering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15.5 +/- 1.96 * 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3498608"/>
                  </a:ext>
                </a:extLst>
              </a:tr>
            </a:tbl>
          </a:graphicData>
        </a:graphic>
      </p:graphicFrame>
      <p:sp>
        <p:nvSpPr>
          <p:cNvPr id="6" name="Title 1">
            <a:extLst>
              <a:ext uri="{FF2B5EF4-FFF2-40B4-BE49-F238E27FC236}">
                <a16:creationId xmlns:a16="http://schemas.microsoft.com/office/drawing/2014/main" id="{05B69106-92A8-B348-91C3-A2BBE3964F07}"/>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how do Domino and Chipmunk compare on the mutations?</a:t>
            </a:r>
          </a:p>
        </p:txBody>
      </p:sp>
      <p:sp>
        <p:nvSpPr>
          <p:cNvPr id="3" name="TextBox 2">
            <a:extLst>
              <a:ext uri="{FF2B5EF4-FFF2-40B4-BE49-F238E27FC236}">
                <a16:creationId xmlns:a16="http://schemas.microsoft.com/office/drawing/2014/main" id="{78444E48-1A9A-6644-B4CF-D2089D81806E}"/>
              </a:ext>
            </a:extLst>
          </p:cNvPr>
          <p:cNvSpPr txBox="1"/>
          <p:nvPr/>
        </p:nvSpPr>
        <p:spPr>
          <a:xfrm>
            <a:off x="3605349" y="1854926"/>
            <a:ext cx="7057701" cy="369332"/>
          </a:xfrm>
          <a:prstGeom prst="rect">
            <a:avLst/>
          </a:prstGeom>
          <a:noFill/>
        </p:spPr>
        <p:txBody>
          <a:bodyPr wrap="none" rtlCol="0">
            <a:spAutoFit/>
          </a:bodyPr>
          <a:lstStyle/>
          <a:p>
            <a:r>
              <a:rPr lang="en-US" dirty="0"/>
              <a:t>Domino compilation time: Very quick; few seconds on most benchmarks</a:t>
            </a:r>
          </a:p>
        </p:txBody>
      </p:sp>
    </p:spTree>
    <p:extLst>
      <p:ext uri="{BB962C8B-B14F-4D97-AF65-F5344CB8AC3E}">
        <p14:creationId xmlns:p14="http://schemas.microsoft.com/office/powerpoint/2010/main" val="1811201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488B10-E791-B84B-9454-529036FFBC5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summary</a:t>
            </a:r>
          </a:p>
        </p:txBody>
      </p:sp>
      <p:sp>
        <p:nvSpPr>
          <p:cNvPr id="6" name="TextBox 5">
            <a:extLst>
              <a:ext uri="{FF2B5EF4-FFF2-40B4-BE49-F238E27FC236}">
                <a16:creationId xmlns:a16="http://schemas.microsoft.com/office/drawing/2014/main" id="{922F54D0-C445-5246-B19F-2D7BF091539A}"/>
              </a:ext>
            </a:extLst>
          </p:cNvPr>
          <p:cNvSpPr txBox="1"/>
          <p:nvPr/>
        </p:nvSpPr>
        <p:spPr>
          <a:xfrm>
            <a:off x="1099751" y="1599875"/>
            <a:ext cx="9527060" cy="954107"/>
          </a:xfrm>
          <a:prstGeom prst="rect">
            <a:avLst/>
          </a:prstGeom>
          <a:noFill/>
        </p:spPr>
        <p:txBody>
          <a:bodyPr wrap="square" rtlCol="0">
            <a:spAutoFit/>
          </a:bodyPr>
          <a:lstStyle/>
          <a:p>
            <a:pPr marL="342900" indent="-342900">
              <a:buFont typeface="Arial" panose="020B0604020202020204" pitchFamily="34" charset="0"/>
              <a:buChar char="•"/>
            </a:pPr>
            <a:r>
              <a:rPr lang="en-US" sz="2800" dirty="0"/>
              <a:t>In general, Chipmunk can compile many mutation that Domino cannot</a:t>
            </a:r>
          </a:p>
        </p:txBody>
      </p:sp>
      <p:sp>
        <p:nvSpPr>
          <p:cNvPr id="7" name="TextBox 6">
            <a:extLst>
              <a:ext uri="{FF2B5EF4-FFF2-40B4-BE49-F238E27FC236}">
                <a16:creationId xmlns:a16="http://schemas.microsoft.com/office/drawing/2014/main" id="{12E89E06-6673-6F49-9A75-FCBA9E9E4DE1}"/>
              </a:ext>
            </a:extLst>
          </p:cNvPr>
          <p:cNvSpPr txBox="1"/>
          <p:nvPr/>
        </p:nvSpPr>
        <p:spPr>
          <a:xfrm>
            <a:off x="1099751" y="3873130"/>
            <a:ext cx="9527060" cy="954107"/>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800"/>
            </a:lvl1pPr>
          </a:lstStyle>
          <a:p>
            <a:r>
              <a:rPr lang="en-US" dirty="0"/>
              <a:t>However, the compilation time of Chipmunk is much longer than Domino.</a:t>
            </a:r>
          </a:p>
        </p:txBody>
      </p:sp>
      <p:sp>
        <p:nvSpPr>
          <p:cNvPr id="8" name="TextBox 7">
            <a:extLst>
              <a:ext uri="{FF2B5EF4-FFF2-40B4-BE49-F238E27FC236}">
                <a16:creationId xmlns:a16="http://schemas.microsoft.com/office/drawing/2014/main" id="{E0A86A54-C09C-D340-83CF-C90F28AFAB1C}"/>
              </a:ext>
            </a:extLst>
          </p:cNvPr>
          <p:cNvSpPr txBox="1"/>
          <p:nvPr/>
        </p:nvSpPr>
        <p:spPr>
          <a:xfrm>
            <a:off x="1099751" y="2814503"/>
            <a:ext cx="9527060" cy="523220"/>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800"/>
            </a:lvl1pPr>
          </a:lstStyle>
          <a:p>
            <a:r>
              <a:rPr lang="en-US" dirty="0"/>
              <a:t>Chipmunk consumes smaller number of stages and ALUs</a:t>
            </a:r>
          </a:p>
        </p:txBody>
      </p:sp>
    </p:spTree>
    <p:extLst>
      <p:ext uri="{BB962C8B-B14F-4D97-AF65-F5344CB8AC3E}">
        <p14:creationId xmlns:p14="http://schemas.microsoft.com/office/powerpoint/2010/main" val="293909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DDE54-C36F-4149-AE83-42746D97AA74}"/>
              </a:ext>
            </a:extLst>
          </p:cNvPr>
          <p:cNvSpPr>
            <a:spLocks noGrp="1"/>
          </p:cNvSpPr>
          <p:nvPr>
            <p:ph type="title"/>
          </p:nvPr>
        </p:nvSpPr>
        <p:spPr/>
        <p:txBody>
          <a:bodyPr>
            <a:normAutofit/>
          </a:bodyPr>
          <a:lstStyle/>
          <a:p>
            <a:r>
              <a:rPr lang="en-US" sz="3800" dirty="0">
                <a:solidFill>
                  <a:srgbClr val="0000FF"/>
                </a:solidFill>
                <a:latin typeface="Calibri"/>
              </a:rPr>
              <a:t>Hardware configurations as SKETCH holes</a:t>
            </a:r>
          </a:p>
        </p:txBody>
      </p:sp>
      <p:sp>
        <p:nvSpPr>
          <p:cNvPr id="5" name="Rounded Rectangle 4">
            <a:extLst>
              <a:ext uri="{FF2B5EF4-FFF2-40B4-BE49-F238E27FC236}">
                <a16:creationId xmlns:a16="http://schemas.microsoft.com/office/drawing/2014/main" id="{B2175D55-D661-D44B-9E34-F023F146F60B}"/>
              </a:ext>
            </a:extLst>
          </p:cNvPr>
          <p:cNvSpPr/>
          <p:nvPr/>
        </p:nvSpPr>
        <p:spPr>
          <a:xfrm>
            <a:off x="1009213" y="1941894"/>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cxnSp>
        <p:nvCxnSpPr>
          <p:cNvPr id="6" name="Straight Connector 5">
            <a:extLst>
              <a:ext uri="{FF2B5EF4-FFF2-40B4-BE49-F238E27FC236}">
                <a16:creationId xmlns:a16="http://schemas.microsoft.com/office/drawing/2014/main" id="{68EB6099-C998-8C4B-B148-32AD5D6036CA}"/>
              </a:ext>
            </a:extLst>
          </p:cNvPr>
          <p:cNvCxnSpPr>
            <a:cxnSpLocks/>
            <a:stCxn id="5" idx="1"/>
            <a:endCxn id="5" idx="3"/>
          </p:cNvCxnSpPr>
          <p:nvPr/>
        </p:nvCxnSpPr>
        <p:spPr>
          <a:xfrm>
            <a:off x="1009213" y="2742270"/>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09F457B6-677C-FE43-B5AD-9F75F4A03629}"/>
              </a:ext>
            </a:extLst>
          </p:cNvPr>
          <p:cNvSpPr/>
          <p:nvPr/>
        </p:nvSpPr>
        <p:spPr>
          <a:xfrm>
            <a:off x="2832554" y="3383668"/>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8" name="Rounded Rectangle 7">
            <a:extLst>
              <a:ext uri="{FF2B5EF4-FFF2-40B4-BE49-F238E27FC236}">
                <a16:creationId xmlns:a16="http://schemas.microsoft.com/office/drawing/2014/main" id="{0A73EEC3-5244-E44F-AA1C-D4233A55BF6E}"/>
              </a:ext>
            </a:extLst>
          </p:cNvPr>
          <p:cNvSpPr/>
          <p:nvPr/>
        </p:nvSpPr>
        <p:spPr>
          <a:xfrm>
            <a:off x="3203002" y="3720043"/>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9" name="TextBox 8">
            <a:extLst>
              <a:ext uri="{FF2B5EF4-FFF2-40B4-BE49-F238E27FC236}">
                <a16:creationId xmlns:a16="http://schemas.microsoft.com/office/drawing/2014/main" id="{E27E9DAE-1A9B-B64C-B9A0-F392DE4D7C5E}"/>
              </a:ext>
            </a:extLst>
          </p:cNvPr>
          <p:cNvSpPr txBox="1"/>
          <p:nvPr/>
        </p:nvSpPr>
        <p:spPr>
          <a:xfrm>
            <a:off x="1384356" y="3533147"/>
            <a:ext cx="714364" cy="316240"/>
          </a:xfrm>
          <a:prstGeom prst="rect">
            <a:avLst/>
          </a:prstGeom>
          <a:noFill/>
        </p:spPr>
        <p:txBody>
          <a:bodyPr wrap="square" rtlCol="0">
            <a:spAutoFit/>
          </a:bodyPr>
          <a:lstStyle/>
          <a:p>
            <a:r>
              <a:rPr lang="en-US" sz="1455" dirty="0"/>
              <a:t>PHV</a:t>
            </a:r>
          </a:p>
        </p:txBody>
      </p:sp>
      <p:sp>
        <p:nvSpPr>
          <p:cNvPr id="10" name="TextBox 9">
            <a:extLst>
              <a:ext uri="{FF2B5EF4-FFF2-40B4-BE49-F238E27FC236}">
                <a16:creationId xmlns:a16="http://schemas.microsoft.com/office/drawing/2014/main" id="{DDDA5F77-552F-A043-AD16-90B9306057E3}"/>
              </a:ext>
            </a:extLst>
          </p:cNvPr>
          <p:cNvSpPr txBox="1"/>
          <p:nvPr/>
        </p:nvSpPr>
        <p:spPr>
          <a:xfrm>
            <a:off x="2075794" y="1601317"/>
            <a:ext cx="832591" cy="540148"/>
          </a:xfrm>
          <a:prstGeom prst="rect">
            <a:avLst/>
          </a:prstGeom>
          <a:noFill/>
        </p:spPr>
        <p:txBody>
          <a:bodyPr wrap="square" rtlCol="0">
            <a:spAutoFit/>
          </a:bodyPr>
          <a:lstStyle/>
          <a:p>
            <a:pPr algn="ctr"/>
            <a:r>
              <a:rPr lang="en-US" sz="1455" dirty="0"/>
              <a:t>Input</a:t>
            </a:r>
          </a:p>
          <a:p>
            <a:pPr algn="ctr"/>
            <a:r>
              <a:rPr lang="en-US" sz="1455" dirty="0"/>
              <a:t>Mux</a:t>
            </a:r>
          </a:p>
        </p:txBody>
      </p:sp>
      <p:sp>
        <p:nvSpPr>
          <p:cNvPr id="11" name="Rounded Rectangle 10">
            <a:extLst>
              <a:ext uri="{FF2B5EF4-FFF2-40B4-BE49-F238E27FC236}">
                <a16:creationId xmlns:a16="http://schemas.microsoft.com/office/drawing/2014/main" id="{29DCC957-DC17-404F-B5BC-98ADC95B2A14}"/>
              </a:ext>
            </a:extLst>
          </p:cNvPr>
          <p:cNvSpPr/>
          <p:nvPr/>
        </p:nvSpPr>
        <p:spPr>
          <a:xfrm>
            <a:off x="811022" y="1512540"/>
            <a:ext cx="10515600" cy="3493145"/>
          </a:xfrm>
          <a:prstGeom prst="roundRect">
            <a:avLst>
              <a:gd name="adj" fmla="val 4096"/>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13" name="TextBox 12">
            <a:extLst>
              <a:ext uri="{FF2B5EF4-FFF2-40B4-BE49-F238E27FC236}">
                <a16:creationId xmlns:a16="http://schemas.microsoft.com/office/drawing/2014/main" id="{3CBEF5E2-B8AF-2349-AF0A-1FF83CF4A3C2}"/>
              </a:ext>
            </a:extLst>
          </p:cNvPr>
          <p:cNvSpPr txBox="1"/>
          <p:nvPr/>
        </p:nvSpPr>
        <p:spPr>
          <a:xfrm>
            <a:off x="975784" y="215673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14" name="Rounded Rectangle 13">
            <a:extLst>
              <a:ext uri="{FF2B5EF4-FFF2-40B4-BE49-F238E27FC236}">
                <a16:creationId xmlns:a16="http://schemas.microsoft.com/office/drawing/2014/main" id="{542D494F-98A5-274C-8D43-97058B5F8DB8}"/>
              </a:ext>
            </a:extLst>
          </p:cNvPr>
          <p:cNvSpPr/>
          <p:nvPr/>
        </p:nvSpPr>
        <p:spPr>
          <a:xfrm>
            <a:off x="2847932" y="2789422"/>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15" name="Rounded Rectangle 14">
            <a:extLst>
              <a:ext uri="{FF2B5EF4-FFF2-40B4-BE49-F238E27FC236}">
                <a16:creationId xmlns:a16="http://schemas.microsoft.com/office/drawing/2014/main" id="{739989D3-56FE-6940-A1FF-26BCE72E4FA4}"/>
              </a:ext>
            </a:extLst>
          </p:cNvPr>
          <p:cNvSpPr/>
          <p:nvPr/>
        </p:nvSpPr>
        <p:spPr>
          <a:xfrm>
            <a:off x="2855759" y="2092778"/>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24" name="Rounded Rectangle 23">
            <a:extLst>
              <a:ext uri="{FF2B5EF4-FFF2-40B4-BE49-F238E27FC236}">
                <a16:creationId xmlns:a16="http://schemas.microsoft.com/office/drawing/2014/main" id="{C814A909-B17F-5D42-835C-FBF9624DDBEA}"/>
              </a:ext>
            </a:extLst>
          </p:cNvPr>
          <p:cNvSpPr/>
          <p:nvPr/>
        </p:nvSpPr>
        <p:spPr>
          <a:xfrm>
            <a:off x="9546174" y="1938764"/>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25" name="TextBox 24">
            <a:extLst>
              <a:ext uri="{FF2B5EF4-FFF2-40B4-BE49-F238E27FC236}">
                <a16:creationId xmlns:a16="http://schemas.microsoft.com/office/drawing/2014/main" id="{A89B88CA-D00A-6344-B59A-6A6C4EDD51A1}"/>
              </a:ext>
            </a:extLst>
          </p:cNvPr>
          <p:cNvSpPr txBox="1"/>
          <p:nvPr/>
        </p:nvSpPr>
        <p:spPr>
          <a:xfrm>
            <a:off x="9916679" y="3552197"/>
            <a:ext cx="714364" cy="316240"/>
          </a:xfrm>
          <a:prstGeom prst="rect">
            <a:avLst/>
          </a:prstGeom>
          <a:noFill/>
        </p:spPr>
        <p:txBody>
          <a:bodyPr wrap="square" rtlCol="0">
            <a:spAutoFit/>
          </a:bodyPr>
          <a:lstStyle/>
          <a:p>
            <a:r>
              <a:rPr lang="en-US" sz="1455" dirty="0"/>
              <a:t>PHV</a:t>
            </a:r>
          </a:p>
        </p:txBody>
      </p:sp>
      <p:sp>
        <p:nvSpPr>
          <p:cNvPr id="26" name="TextBox 25">
            <a:extLst>
              <a:ext uri="{FF2B5EF4-FFF2-40B4-BE49-F238E27FC236}">
                <a16:creationId xmlns:a16="http://schemas.microsoft.com/office/drawing/2014/main" id="{28A2055B-17FD-8A4D-A788-7DF5947D835B}"/>
              </a:ext>
            </a:extLst>
          </p:cNvPr>
          <p:cNvSpPr txBox="1"/>
          <p:nvPr/>
        </p:nvSpPr>
        <p:spPr>
          <a:xfrm>
            <a:off x="9484298" y="218178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27" name="Straight Connector 26">
            <a:extLst>
              <a:ext uri="{FF2B5EF4-FFF2-40B4-BE49-F238E27FC236}">
                <a16:creationId xmlns:a16="http://schemas.microsoft.com/office/drawing/2014/main" id="{5B8C35F0-1FD3-7B40-AECB-98390EB58D51}"/>
              </a:ext>
            </a:extLst>
          </p:cNvPr>
          <p:cNvCxnSpPr>
            <a:cxnSpLocks/>
          </p:cNvCxnSpPr>
          <p:nvPr/>
        </p:nvCxnSpPr>
        <p:spPr>
          <a:xfrm>
            <a:off x="9555567" y="2821205"/>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1E89A808-5B0B-2E4E-BE00-D0A7709C3A88}"/>
              </a:ext>
            </a:extLst>
          </p:cNvPr>
          <p:cNvSpPr/>
          <p:nvPr/>
        </p:nvSpPr>
        <p:spPr>
          <a:xfrm>
            <a:off x="2830988" y="4211575"/>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9" name="Rounded Rectangle 28">
            <a:extLst>
              <a:ext uri="{FF2B5EF4-FFF2-40B4-BE49-F238E27FC236}">
                <a16:creationId xmlns:a16="http://schemas.microsoft.com/office/drawing/2014/main" id="{3C1C1633-A40F-AD46-9F85-2791A6C6E028}"/>
              </a:ext>
            </a:extLst>
          </p:cNvPr>
          <p:cNvSpPr/>
          <p:nvPr/>
        </p:nvSpPr>
        <p:spPr>
          <a:xfrm>
            <a:off x="3222052" y="4508261"/>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grpSp>
        <p:nvGrpSpPr>
          <p:cNvPr id="78" name="Group 77">
            <a:extLst>
              <a:ext uri="{FF2B5EF4-FFF2-40B4-BE49-F238E27FC236}">
                <a16:creationId xmlns:a16="http://schemas.microsoft.com/office/drawing/2014/main" id="{B44D51EF-4CBF-CF41-92D5-6DCCBE67FFF6}"/>
              </a:ext>
            </a:extLst>
          </p:cNvPr>
          <p:cNvGrpSpPr/>
          <p:nvPr/>
        </p:nvGrpSpPr>
        <p:grpSpPr>
          <a:xfrm>
            <a:off x="7137831" y="2157757"/>
            <a:ext cx="1682256" cy="2788569"/>
            <a:chOff x="7404531" y="2595907"/>
            <a:chExt cx="1682256" cy="2788569"/>
          </a:xfrm>
        </p:grpSpPr>
        <p:sp>
          <p:nvSpPr>
            <p:cNvPr id="17" name="Rounded Rectangle 16">
              <a:extLst>
                <a:ext uri="{FF2B5EF4-FFF2-40B4-BE49-F238E27FC236}">
                  <a16:creationId xmlns:a16="http://schemas.microsoft.com/office/drawing/2014/main" id="{27B56D84-69F2-8143-9F33-F8B8EA8B4D5A}"/>
                </a:ext>
              </a:extLst>
            </p:cNvPr>
            <p:cNvSpPr/>
            <p:nvPr/>
          </p:nvSpPr>
          <p:spPr>
            <a:xfrm>
              <a:off x="7406095" y="3829646"/>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8" name="Rounded Rectangle 17">
              <a:extLst>
                <a:ext uri="{FF2B5EF4-FFF2-40B4-BE49-F238E27FC236}">
                  <a16:creationId xmlns:a16="http://schemas.microsoft.com/office/drawing/2014/main" id="{C14636FB-5A4D-BC4D-8F32-740BB8A8E449}"/>
                </a:ext>
              </a:extLst>
            </p:cNvPr>
            <p:cNvSpPr/>
            <p:nvPr/>
          </p:nvSpPr>
          <p:spPr>
            <a:xfrm>
              <a:off x="7776544" y="4146972"/>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21" name="Rounded Rectangle 20">
              <a:extLst>
                <a:ext uri="{FF2B5EF4-FFF2-40B4-BE49-F238E27FC236}">
                  <a16:creationId xmlns:a16="http://schemas.microsoft.com/office/drawing/2014/main" id="{06B391CA-0E63-4943-BD0A-721426959800}"/>
                </a:ext>
              </a:extLst>
            </p:cNvPr>
            <p:cNvSpPr/>
            <p:nvPr/>
          </p:nvSpPr>
          <p:spPr>
            <a:xfrm>
              <a:off x="7421473" y="3254451"/>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22" name="Rounded Rectangle 21">
              <a:extLst>
                <a:ext uri="{FF2B5EF4-FFF2-40B4-BE49-F238E27FC236}">
                  <a16:creationId xmlns:a16="http://schemas.microsoft.com/office/drawing/2014/main" id="{B072EE16-73DF-9648-B71E-91B25C358F8D}"/>
                </a:ext>
              </a:extLst>
            </p:cNvPr>
            <p:cNvSpPr/>
            <p:nvPr/>
          </p:nvSpPr>
          <p:spPr>
            <a:xfrm>
              <a:off x="7429300" y="2595907"/>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30" name="Rounded Rectangle 29">
              <a:extLst>
                <a:ext uri="{FF2B5EF4-FFF2-40B4-BE49-F238E27FC236}">
                  <a16:creationId xmlns:a16="http://schemas.microsoft.com/office/drawing/2014/main" id="{F8ABD3E7-553E-F04E-9B98-F8F0EC44872E}"/>
                </a:ext>
              </a:extLst>
            </p:cNvPr>
            <p:cNvSpPr/>
            <p:nvPr/>
          </p:nvSpPr>
          <p:spPr>
            <a:xfrm>
              <a:off x="7404531" y="4638765"/>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31" name="Rounded Rectangle 30">
              <a:extLst>
                <a:ext uri="{FF2B5EF4-FFF2-40B4-BE49-F238E27FC236}">
                  <a16:creationId xmlns:a16="http://schemas.microsoft.com/office/drawing/2014/main" id="{03835BA1-462A-3248-885A-0EEC296403DD}"/>
                </a:ext>
              </a:extLst>
            </p:cNvPr>
            <p:cNvSpPr/>
            <p:nvPr/>
          </p:nvSpPr>
          <p:spPr>
            <a:xfrm>
              <a:off x="7776544" y="4973290"/>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grpSp>
      <p:sp>
        <p:nvSpPr>
          <p:cNvPr id="33" name="TextBox 32">
            <a:extLst>
              <a:ext uri="{FF2B5EF4-FFF2-40B4-BE49-F238E27FC236}">
                <a16:creationId xmlns:a16="http://schemas.microsoft.com/office/drawing/2014/main" id="{853E6C3E-EA78-0D41-AD08-A1B1E519EB02}"/>
              </a:ext>
            </a:extLst>
          </p:cNvPr>
          <p:cNvSpPr txBox="1"/>
          <p:nvPr/>
        </p:nvSpPr>
        <p:spPr>
          <a:xfrm>
            <a:off x="949126" y="283690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76" name="Group 75">
            <a:extLst>
              <a:ext uri="{FF2B5EF4-FFF2-40B4-BE49-F238E27FC236}">
                <a16:creationId xmlns:a16="http://schemas.microsoft.com/office/drawing/2014/main" id="{3FB4CEE9-C2FA-F349-9714-43D5B4208B2B}"/>
              </a:ext>
            </a:extLst>
          </p:cNvPr>
          <p:cNvGrpSpPr/>
          <p:nvPr/>
        </p:nvGrpSpPr>
        <p:grpSpPr>
          <a:xfrm>
            <a:off x="5149275" y="1987822"/>
            <a:ext cx="1337474" cy="1918715"/>
            <a:chOff x="5415975" y="2425972"/>
            <a:chExt cx="1337474" cy="1918715"/>
          </a:xfrm>
        </p:grpSpPr>
        <p:sp>
          <p:nvSpPr>
            <p:cNvPr id="16" name="Rounded Rectangle 15">
              <a:extLst>
                <a:ext uri="{FF2B5EF4-FFF2-40B4-BE49-F238E27FC236}">
                  <a16:creationId xmlns:a16="http://schemas.microsoft.com/office/drawing/2014/main" id="{D3386829-EA43-8444-92A0-8A967677B69A}"/>
                </a:ext>
              </a:extLst>
            </p:cNvPr>
            <p:cNvSpPr/>
            <p:nvPr/>
          </p:nvSpPr>
          <p:spPr>
            <a:xfrm>
              <a:off x="5468455" y="2425972"/>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9" name="TextBox 18">
              <a:extLst>
                <a:ext uri="{FF2B5EF4-FFF2-40B4-BE49-F238E27FC236}">
                  <a16:creationId xmlns:a16="http://schemas.microsoft.com/office/drawing/2014/main" id="{82D49D0C-56D0-354A-AF1F-1A5CE65F0F23}"/>
                </a:ext>
              </a:extLst>
            </p:cNvPr>
            <p:cNvSpPr txBox="1"/>
            <p:nvPr/>
          </p:nvSpPr>
          <p:spPr>
            <a:xfrm>
              <a:off x="5855019" y="4028447"/>
              <a:ext cx="714364" cy="316240"/>
            </a:xfrm>
            <a:prstGeom prst="rect">
              <a:avLst/>
            </a:prstGeom>
            <a:noFill/>
          </p:spPr>
          <p:txBody>
            <a:bodyPr wrap="square" rtlCol="0">
              <a:spAutoFit/>
            </a:bodyPr>
            <a:lstStyle/>
            <a:p>
              <a:r>
                <a:rPr lang="en-US" sz="1455" dirty="0"/>
                <a:t>PHV</a:t>
              </a:r>
            </a:p>
          </p:txBody>
        </p:sp>
        <p:sp>
          <p:nvSpPr>
            <p:cNvPr id="20" name="TextBox 19">
              <a:extLst>
                <a:ext uri="{FF2B5EF4-FFF2-40B4-BE49-F238E27FC236}">
                  <a16:creationId xmlns:a16="http://schemas.microsoft.com/office/drawing/2014/main" id="{6572DB1F-DF74-DA44-85B1-61728007236F}"/>
                </a:ext>
              </a:extLst>
            </p:cNvPr>
            <p:cNvSpPr txBox="1"/>
            <p:nvPr/>
          </p:nvSpPr>
          <p:spPr>
            <a:xfrm>
              <a:off x="5415975" y="2640813"/>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23" name="Straight Connector 22">
              <a:extLst>
                <a:ext uri="{FF2B5EF4-FFF2-40B4-BE49-F238E27FC236}">
                  <a16:creationId xmlns:a16="http://schemas.microsoft.com/office/drawing/2014/main" id="{4BAD4C5B-10DC-3C46-8B63-4C7865519031}"/>
                </a:ext>
              </a:extLst>
            </p:cNvPr>
            <p:cNvCxnSpPr>
              <a:cxnSpLocks/>
            </p:cNvCxnSpPr>
            <p:nvPr/>
          </p:nvCxnSpPr>
          <p:spPr>
            <a:xfrm>
              <a:off x="5487506" y="3280233"/>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D639CEE-0C80-0D4A-8C6B-B2F93090E10C}"/>
                </a:ext>
              </a:extLst>
            </p:cNvPr>
            <p:cNvSpPr txBox="1"/>
            <p:nvPr/>
          </p:nvSpPr>
          <p:spPr>
            <a:xfrm>
              <a:off x="5427725" y="3349726"/>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sp>
        <p:nvSpPr>
          <p:cNvPr id="35" name="TextBox 34">
            <a:extLst>
              <a:ext uri="{FF2B5EF4-FFF2-40B4-BE49-F238E27FC236}">
                <a16:creationId xmlns:a16="http://schemas.microsoft.com/office/drawing/2014/main" id="{DF3D9948-E34C-504E-9EF2-15E34B0B4D32}"/>
              </a:ext>
            </a:extLst>
          </p:cNvPr>
          <p:cNvSpPr txBox="1"/>
          <p:nvPr/>
        </p:nvSpPr>
        <p:spPr>
          <a:xfrm>
            <a:off x="9478531" y="2890173"/>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74" name="Group 73">
            <a:extLst>
              <a:ext uri="{FF2B5EF4-FFF2-40B4-BE49-F238E27FC236}">
                <a16:creationId xmlns:a16="http://schemas.microsoft.com/office/drawing/2014/main" id="{D52940B7-CA4A-6F41-A06A-CEE1A9494E72}"/>
              </a:ext>
            </a:extLst>
          </p:cNvPr>
          <p:cNvGrpSpPr/>
          <p:nvPr/>
        </p:nvGrpSpPr>
        <p:grpSpPr>
          <a:xfrm>
            <a:off x="2320703" y="2057426"/>
            <a:ext cx="513383" cy="2637486"/>
            <a:chOff x="5102003" y="2647976"/>
            <a:chExt cx="513383" cy="2637486"/>
          </a:xfrm>
        </p:grpSpPr>
        <p:grpSp>
          <p:nvGrpSpPr>
            <p:cNvPr id="36" name="Group 35">
              <a:extLst>
                <a:ext uri="{FF2B5EF4-FFF2-40B4-BE49-F238E27FC236}">
                  <a16:creationId xmlns:a16="http://schemas.microsoft.com/office/drawing/2014/main" id="{5B59D34C-110B-1443-B092-381AFE4EC9A8}"/>
                </a:ext>
              </a:extLst>
            </p:cNvPr>
            <p:cNvGrpSpPr/>
            <p:nvPr/>
          </p:nvGrpSpPr>
          <p:grpSpPr>
            <a:xfrm>
              <a:off x="5102003" y="2647976"/>
              <a:ext cx="513383" cy="566062"/>
              <a:chOff x="9399960" y="-1182808"/>
              <a:chExt cx="597238" cy="771236"/>
            </a:xfrm>
          </p:grpSpPr>
          <p:cxnSp>
            <p:nvCxnSpPr>
              <p:cNvPr id="37" name="Straight Connector 36">
                <a:extLst>
                  <a:ext uri="{FF2B5EF4-FFF2-40B4-BE49-F238E27FC236}">
                    <a16:creationId xmlns:a16="http://schemas.microsoft.com/office/drawing/2014/main" id="{D1D03BE0-E44B-3D4F-A7EB-41A4CC2DF78D}"/>
                  </a:ext>
                </a:extLst>
              </p:cNvPr>
              <p:cNvCxnSpPr>
                <a:cxnSpLocks/>
                <a:stCxn id="38"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rapezoid 37">
                <a:extLst>
                  <a:ext uri="{FF2B5EF4-FFF2-40B4-BE49-F238E27FC236}">
                    <a16:creationId xmlns:a16="http://schemas.microsoft.com/office/drawing/2014/main" id="{0A29E00E-A45E-B94B-9AB4-0302C9C3EE74}"/>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39" name="Group 38">
              <a:extLst>
                <a:ext uri="{FF2B5EF4-FFF2-40B4-BE49-F238E27FC236}">
                  <a16:creationId xmlns:a16="http://schemas.microsoft.com/office/drawing/2014/main" id="{0E70E737-7237-2347-B43F-B72ED7833F1B}"/>
                </a:ext>
              </a:extLst>
            </p:cNvPr>
            <p:cNvGrpSpPr/>
            <p:nvPr/>
          </p:nvGrpSpPr>
          <p:grpSpPr>
            <a:xfrm>
              <a:off x="5102003" y="3366475"/>
              <a:ext cx="513383" cy="566062"/>
              <a:chOff x="9399960" y="-1182808"/>
              <a:chExt cx="597238" cy="771236"/>
            </a:xfrm>
          </p:grpSpPr>
          <p:cxnSp>
            <p:nvCxnSpPr>
              <p:cNvPr id="40" name="Straight Connector 39">
                <a:extLst>
                  <a:ext uri="{FF2B5EF4-FFF2-40B4-BE49-F238E27FC236}">
                    <a16:creationId xmlns:a16="http://schemas.microsoft.com/office/drawing/2014/main" id="{3A0DA5DE-DF2B-D540-8D0B-EA26E084967B}"/>
                  </a:ext>
                </a:extLst>
              </p:cNvPr>
              <p:cNvCxnSpPr>
                <a:cxnSpLocks/>
                <a:stCxn id="41"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1" name="Trapezoid 40">
                <a:extLst>
                  <a:ext uri="{FF2B5EF4-FFF2-40B4-BE49-F238E27FC236}">
                    <a16:creationId xmlns:a16="http://schemas.microsoft.com/office/drawing/2014/main" id="{7AE8D428-0E0A-184C-BD44-5167F7268759}"/>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42" name="Group 41">
              <a:extLst>
                <a:ext uri="{FF2B5EF4-FFF2-40B4-BE49-F238E27FC236}">
                  <a16:creationId xmlns:a16="http://schemas.microsoft.com/office/drawing/2014/main" id="{974161A3-161C-3A42-8408-7147BE28FF3C}"/>
                </a:ext>
              </a:extLst>
            </p:cNvPr>
            <p:cNvGrpSpPr/>
            <p:nvPr/>
          </p:nvGrpSpPr>
          <p:grpSpPr>
            <a:xfrm>
              <a:off x="5102003" y="3988146"/>
              <a:ext cx="513383" cy="566062"/>
              <a:chOff x="9399960" y="-1182808"/>
              <a:chExt cx="597238" cy="771236"/>
            </a:xfrm>
          </p:grpSpPr>
          <p:cxnSp>
            <p:nvCxnSpPr>
              <p:cNvPr id="43" name="Straight Connector 42">
                <a:extLst>
                  <a:ext uri="{FF2B5EF4-FFF2-40B4-BE49-F238E27FC236}">
                    <a16:creationId xmlns:a16="http://schemas.microsoft.com/office/drawing/2014/main" id="{8292310E-9416-6B45-BB86-798BC0764C38}"/>
                  </a:ext>
                </a:extLst>
              </p:cNvPr>
              <p:cNvCxnSpPr>
                <a:cxnSpLocks/>
                <a:stCxn id="44"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4" name="Trapezoid 43">
                <a:extLst>
                  <a:ext uri="{FF2B5EF4-FFF2-40B4-BE49-F238E27FC236}">
                    <a16:creationId xmlns:a16="http://schemas.microsoft.com/office/drawing/2014/main" id="{B8949F1F-1F0E-CC4F-A601-D3890BFDD9D2}"/>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45" name="Group 44">
              <a:extLst>
                <a:ext uri="{FF2B5EF4-FFF2-40B4-BE49-F238E27FC236}">
                  <a16:creationId xmlns:a16="http://schemas.microsoft.com/office/drawing/2014/main" id="{FC481EB5-FC7F-B04C-BCA3-ED7DC8ED216D}"/>
                </a:ext>
              </a:extLst>
            </p:cNvPr>
            <p:cNvGrpSpPr/>
            <p:nvPr/>
          </p:nvGrpSpPr>
          <p:grpSpPr>
            <a:xfrm>
              <a:off x="5102003" y="4719400"/>
              <a:ext cx="513383" cy="566062"/>
              <a:chOff x="9399960" y="-1182808"/>
              <a:chExt cx="597238" cy="771236"/>
            </a:xfrm>
          </p:grpSpPr>
          <p:cxnSp>
            <p:nvCxnSpPr>
              <p:cNvPr id="46" name="Straight Connector 45">
                <a:extLst>
                  <a:ext uri="{FF2B5EF4-FFF2-40B4-BE49-F238E27FC236}">
                    <a16:creationId xmlns:a16="http://schemas.microsoft.com/office/drawing/2014/main" id="{70123EE6-8D34-D54D-A428-23A66FBE4D85}"/>
                  </a:ext>
                </a:extLst>
              </p:cNvPr>
              <p:cNvCxnSpPr>
                <a:cxnSpLocks/>
                <a:stCxn id="47"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7" name="Trapezoid 46">
                <a:extLst>
                  <a:ext uri="{FF2B5EF4-FFF2-40B4-BE49-F238E27FC236}">
                    <a16:creationId xmlns:a16="http://schemas.microsoft.com/office/drawing/2014/main" id="{62A0E5F5-BDB0-2F49-9E4B-EA4DDEF52143}"/>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7" name="Group 76">
            <a:extLst>
              <a:ext uri="{FF2B5EF4-FFF2-40B4-BE49-F238E27FC236}">
                <a16:creationId xmlns:a16="http://schemas.microsoft.com/office/drawing/2014/main" id="{F29E68C5-CB2D-9A45-8246-F72368159655}"/>
              </a:ext>
            </a:extLst>
          </p:cNvPr>
          <p:cNvGrpSpPr/>
          <p:nvPr/>
        </p:nvGrpSpPr>
        <p:grpSpPr>
          <a:xfrm>
            <a:off x="6510755" y="2091364"/>
            <a:ext cx="513401" cy="2789886"/>
            <a:chOff x="8301455" y="2567614"/>
            <a:chExt cx="513401" cy="2789886"/>
          </a:xfrm>
        </p:grpSpPr>
        <p:grpSp>
          <p:nvGrpSpPr>
            <p:cNvPr id="48" name="Group 47">
              <a:extLst>
                <a:ext uri="{FF2B5EF4-FFF2-40B4-BE49-F238E27FC236}">
                  <a16:creationId xmlns:a16="http://schemas.microsoft.com/office/drawing/2014/main" id="{D6B247E2-5AD6-9542-8687-A4C26E808478}"/>
                </a:ext>
              </a:extLst>
            </p:cNvPr>
            <p:cNvGrpSpPr/>
            <p:nvPr/>
          </p:nvGrpSpPr>
          <p:grpSpPr>
            <a:xfrm>
              <a:off x="8301472" y="2567614"/>
              <a:ext cx="513384" cy="566062"/>
              <a:chOff x="9399960" y="-1286627"/>
              <a:chExt cx="597238" cy="771236"/>
            </a:xfrm>
          </p:grpSpPr>
          <p:cxnSp>
            <p:nvCxnSpPr>
              <p:cNvPr id="49" name="Straight Connector 48">
                <a:extLst>
                  <a:ext uri="{FF2B5EF4-FFF2-40B4-BE49-F238E27FC236}">
                    <a16:creationId xmlns:a16="http://schemas.microsoft.com/office/drawing/2014/main" id="{5CF26B3E-4E08-2142-B10C-E5422823A8EA}"/>
                  </a:ext>
                </a:extLst>
              </p:cNvPr>
              <p:cNvCxnSpPr>
                <a:cxnSpLocks/>
                <a:stCxn id="50" idx="0"/>
              </p:cNvCxnSpPr>
              <p:nvPr/>
            </p:nvCxnSpPr>
            <p:spPr>
              <a:xfrm>
                <a:off x="9640581" y="-901010"/>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0" name="Trapezoid 49">
                <a:extLst>
                  <a:ext uri="{FF2B5EF4-FFF2-40B4-BE49-F238E27FC236}">
                    <a16:creationId xmlns:a16="http://schemas.microsoft.com/office/drawing/2014/main" id="{6DB71028-68BE-F745-8B79-8573053744CB}"/>
                  </a:ext>
                </a:extLst>
              </p:cNvPr>
              <p:cNvSpPr/>
              <p:nvPr/>
            </p:nvSpPr>
            <p:spPr>
              <a:xfrm rot="5400000">
                <a:off x="9134654" y="-1021321"/>
                <a:ext cx="771236" cy="240623"/>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1" name="Group 50">
              <a:extLst>
                <a:ext uri="{FF2B5EF4-FFF2-40B4-BE49-F238E27FC236}">
                  <a16:creationId xmlns:a16="http://schemas.microsoft.com/office/drawing/2014/main" id="{4B1AEEEE-9D19-3041-8C12-AF3B17E26924}"/>
                </a:ext>
              </a:extLst>
            </p:cNvPr>
            <p:cNvGrpSpPr/>
            <p:nvPr/>
          </p:nvGrpSpPr>
          <p:grpSpPr>
            <a:xfrm>
              <a:off x="8301456" y="3305164"/>
              <a:ext cx="513384" cy="566062"/>
              <a:chOff x="9399959" y="-1260672"/>
              <a:chExt cx="597239" cy="771236"/>
            </a:xfrm>
          </p:grpSpPr>
          <p:cxnSp>
            <p:nvCxnSpPr>
              <p:cNvPr id="52" name="Straight Connector 51">
                <a:extLst>
                  <a:ext uri="{FF2B5EF4-FFF2-40B4-BE49-F238E27FC236}">
                    <a16:creationId xmlns:a16="http://schemas.microsoft.com/office/drawing/2014/main" id="{71A7158C-13CF-C740-B875-E1EA49745380}"/>
                  </a:ext>
                </a:extLst>
              </p:cNvPr>
              <p:cNvCxnSpPr>
                <a:cxnSpLocks/>
                <a:stCxn id="53" idx="0"/>
              </p:cNvCxnSpPr>
              <p:nvPr/>
            </p:nvCxnSpPr>
            <p:spPr>
              <a:xfrm>
                <a:off x="9640581" y="-875055"/>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3" name="Trapezoid 52">
                <a:extLst>
                  <a:ext uri="{FF2B5EF4-FFF2-40B4-BE49-F238E27FC236}">
                    <a16:creationId xmlns:a16="http://schemas.microsoft.com/office/drawing/2014/main" id="{ACA74ADD-98CC-5347-96F0-6A0BE46B632C}"/>
                  </a:ext>
                </a:extLst>
              </p:cNvPr>
              <p:cNvSpPr/>
              <p:nvPr/>
            </p:nvSpPr>
            <p:spPr>
              <a:xfrm rot="5400000">
                <a:off x="9134653" y="-995366"/>
                <a:ext cx="771236" cy="240623"/>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4" name="Group 53">
              <a:extLst>
                <a:ext uri="{FF2B5EF4-FFF2-40B4-BE49-F238E27FC236}">
                  <a16:creationId xmlns:a16="http://schemas.microsoft.com/office/drawing/2014/main" id="{4CDCA679-8658-684F-A258-B79D6412E4EE}"/>
                </a:ext>
              </a:extLst>
            </p:cNvPr>
            <p:cNvGrpSpPr/>
            <p:nvPr/>
          </p:nvGrpSpPr>
          <p:grpSpPr>
            <a:xfrm>
              <a:off x="8301455" y="3983984"/>
              <a:ext cx="513383" cy="566062"/>
              <a:chOff x="9399960" y="-1182809"/>
              <a:chExt cx="597238" cy="771236"/>
            </a:xfrm>
          </p:grpSpPr>
          <p:cxnSp>
            <p:nvCxnSpPr>
              <p:cNvPr id="55" name="Straight Connector 54">
                <a:extLst>
                  <a:ext uri="{FF2B5EF4-FFF2-40B4-BE49-F238E27FC236}">
                    <a16:creationId xmlns:a16="http://schemas.microsoft.com/office/drawing/2014/main" id="{02F4F160-2A0E-F743-8985-672DAC4DFDDB}"/>
                  </a:ext>
                </a:extLst>
              </p:cNvPr>
              <p:cNvCxnSpPr>
                <a:cxnSpLocks/>
                <a:stCxn id="56" idx="0"/>
              </p:cNvCxnSpPr>
              <p:nvPr/>
            </p:nvCxnSpPr>
            <p:spPr>
              <a:xfrm>
                <a:off x="9640581" y="-797190"/>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6" name="Trapezoid 55">
                <a:extLst>
                  <a:ext uri="{FF2B5EF4-FFF2-40B4-BE49-F238E27FC236}">
                    <a16:creationId xmlns:a16="http://schemas.microsoft.com/office/drawing/2014/main" id="{3245DFEA-88BD-064E-B2A7-B800B44A1E43}"/>
                  </a:ext>
                </a:extLst>
              </p:cNvPr>
              <p:cNvSpPr/>
              <p:nvPr/>
            </p:nvSpPr>
            <p:spPr>
              <a:xfrm rot="5400000">
                <a:off x="9134653" y="-917502"/>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7" name="Group 56">
              <a:extLst>
                <a:ext uri="{FF2B5EF4-FFF2-40B4-BE49-F238E27FC236}">
                  <a16:creationId xmlns:a16="http://schemas.microsoft.com/office/drawing/2014/main" id="{87AB575A-1F5E-974A-8B01-28F7E4585356}"/>
                </a:ext>
              </a:extLst>
            </p:cNvPr>
            <p:cNvGrpSpPr/>
            <p:nvPr/>
          </p:nvGrpSpPr>
          <p:grpSpPr>
            <a:xfrm>
              <a:off x="8301455" y="4791438"/>
              <a:ext cx="513383" cy="566062"/>
              <a:chOff x="9399960" y="-1078990"/>
              <a:chExt cx="597238" cy="771236"/>
            </a:xfrm>
          </p:grpSpPr>
          <p:cxnSp>
            <p:nvCxnSpPr>
              <p:cNvPr id="58" name="Straight Connector 57">
                <a:extLst>
                  <a:ext uri="{FF2B5EF4-FFF2-40B4-BE49-F238E27FC236}">
                    <a16:creationId xmlns:a16="http://schemas.microsoft.com/office/drawing/2014/main" id="{840CB364-52AB-0945-A6FD-B013E7A55B00}"/>
                  </a:ext>
                </a:extLst>
              </p:cNvPr>
              <p:cNvCxnSpPr>
                <a:cxnSpLocks/>
                <a:stCxn id="59" idx="0"/>
              </p:cNvCxnSpPr>
              <p:nvPr/>
            </p:nvCxnSpPr>
            <p:spPr>
              <a:xfrm>
                <a:off x="9640581" y="-693371"/>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9" name="Trapezoid 58">
                <a:extLst>
                  <a:ext uri="{FF2B5EF4-FFF2-40B4-BE49-F238E27FC236}">
                    <a16:creationId xmlns:a16="http://schemas.microsoft.com/office/drawing/2014/main" id="{B064D7CE-8F55-834D-93C0-8B0BE4047578}"/>
                  </a:ext>
                </a:extLst>
              </p:cNvPr>
              <p:cNvSpPr/>
              <p:nvPr/>
            </p:nvSpPr>
            <p:spPr>
              <a:xfrm rot="5400000">
                <a:off x="9134653" y="-813683"/>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5" name="Group 74">
            <a:extLst>
              <a:ext uri="{FF2B5EF4-FFF2-40B4-BE49-F238E27FC236}">
                <a16:creationId xmlns:a16="http://schemas.microsoft.com/office/drawing/2014/main" id="{820A7CA4-6731-7148-B3BF-3F98F4BFA256}"/>
              </a:ext>
            </a:extLst>
          </p:cNvPr>
          <p:cNvGrpSpPr/>
          <p:nvPr/>
        </p:nvGrpSpPr>
        <p:grpSpPr>
          <a:xfrm>
            <a:off x="4301850" y="2190194"/>
            <a:ext cx="1030393" cy="1899361"/>
            <a:chOff x="6511650" y="2628344"/>
            <a:chExt cx="1030393" cy="1899361"/>
          </a:xfrm>
        </p:grpSpPr>
        <p:sp>
          <p:nvSpPr>
            <p:cNvPr id="32" name="TextBox 31">
              <a:extLst>
                <a:ext uri="{FF2B5EF4-FFF2-40B4-BE49-F238E27FC236}">
                  <a16:creationId xmlns:a16="http://schemas.microsoft.com/office/drawing/2014/main" id="{039F6F4D-25F8-EB40-89D2-16AA815CBF35}"/>
                </a:ext>
              </a:extLst>
            </p:cNvPr>
            <p:cNvSpPr txBox="1"/>
            <p:nvPr/>
          </p:nvSpPr>
          <p:spPr>
            <a:xfrm>
              <a:off x="6511650" y="3987557"/>
              <a:ext cx="1030393" cy="540148"/>
            </a:xfrm>
            <a:prstGeom prst="rect">
              <a:avLst/>
            </a:prstGeom>
            <a:noFill/>
          </p:spPr>
          <p:txBody>
            <a:bodyPr wrap="square" rtlCol="0">
              <a:spAutoFit/>
            </a:bodyPr>
            <a:lstStyle/>
            <a:p>
              <a:pPr algn="ctr"/>
              <a:r>
                <a:rPr lang="en-US" sz="1455" dirty="0"/>
                <a:t>Output</a:t>
              </a:r>
            </a:p>
            <a:p>
              <a:pPr algn="ctr"/>
              <a:r>
                <a:rPr lang="en-US" sz="1455" dirty="0"/>
                <a:t>Mux</a:t>
              </a:r>
            </a:p>
          </p:txBody>
        </p:sp>
        <p:grpSp>
          <p:nvGrpSpPr>
            <p:cNvPr id="60" name="Group 59">
              <a:extLst>
                <a:ext uri="{FF2B5EF4-FFF2-40B4-BE49-F238E27FC236}">
                  <a16:creationId xmlns:a16="http://schemas.microsoft.com/office/drawing/2014/main" id="{169A6927-FF82-F341-906F-3ABDBDF0F72F}"/>
                </a:ext>
              </a:extLst>
            </p:cNvPr>
            <p:cNvGrpSpPr/>
            <p:nvPr/>
          </p:nvGrpSpPr>
          <p:grpSpPr>
            <a:xfrm>
              <a:off x="6894467" y="3366475"/>
              <a:ext cx="513383" cy="566062"/>
              <a:chOff x="9399960" y="-1182808"/>
              <a:chExt cx="597238" cy="771236"/>
            </a:xfrm>
          </p:grpSpPr>
          <p:cxnSp>
            <p:nvCxnSpPr>
              <p:cNvPr id="61" name="Straight Connector 60">
                <a:extLst>
                  <a:ext uri="{FF2B5EF4-FFF2-40B4-BE49-F238E27FC236}">
                    <a16:creationId xmlns:a16="http://schemas.microsoft.com/office/drawing/2014/main" id="{8D655851-B397-1F4B-8B91-EE2355BAA4CD}"/>
                  </a:ext>
                </a:extLst>
              </p:cNvPr>
              <p:cNvCxnSpPr>
                <a:cxnSpLocks/>
                <a:stCxn id="62"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rapezoid 61">
                <a:extLst>
                  <a:ext uri="{FF2B5EF4-FFF2-40B4-BE49-F238E27FC236}">
                    <a16:creationId xmlns:a16="http://schemas.microsoft.com/office/drawing/2014/main" id="{6827BCDD-5247-6645-84C9-1CE177A7688A}"/>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63" name="Group 62">
              <a:extLst>
                <a:ext uri="{FF2B5EF4-FFF2-40B4-BE49-F238E27FC236}">
                  <a16:creationId xmlns:a16="http://schemas.microsoft.com/office/drawing/2014/main" id="{AFF3A6BC-8A68-0447-8A2F-65E6BEA85EED}"/>
                </a:ext>
              </a:extLst>
            </p:cNvPr>
            <p:cNvGrpSpPr/>
            <p:nvPr/>
          </p:nvGrpSpPr>
          <p:grpSpPr>
            <a:xfrm>
              <a:off x="6894467" y="2628344"/>
              <a:ext cx="513383" cy="566062"/>
              <a:chOff x="9399960" y="-1182808"/>
              <a:chExt cx="597238" cy="771236"/>
            </a:xfrm>
          </p:grpSpPr>
          <p:cxnSp>
            <p:nvCxnSpPr>
              <p:cNvPr id="64" name="Straight Connector 63">
                <a:extLst>
                  <a:ext uri="{FF2B5EF4-FFF2-40B4-BE49-F238E27FC236}">
                    <a16:creationId xmlns:a16="http://schemas.microsoft.com/office/drawing/2014/main" id="{B6F26524-4296-264F-8981-11C0A1C85CBC}"/>
                  </a:ext>
                </a:extLst>
              </p:cNvPr>
              <p:cNvCxnSpPr>
                <a:cxnSpLocks/>
                <a:stCxn id="65"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rapezoid 64">
                <a:extLst>
                  <a:ext uri="{FF2B5EF4-FFF2-40B4-BE49-F238E27FC236}">
                    <a16:creationId xmlns:a16="http://schemas.microsoft.com/office/drawing/2014/main" id="{7D988A66-B8BD-5142-A3DF-7F184A26E315}"/>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9" name="Group 78">
            <a:extLst>
              <a:ext uri="{FF2B5EF4-FFF2-40B4-BE49-F238E27FC236}">
                <a16:creationId xmlns:a16="http://schemas.microsoft.com/office/drawing/2014/main" id="{4E408D73-9D2B-B24E-A12B-02D1E8D2FC11}"/>
              </a:ext>
            </a:extLst>
          </p:cNvPr>
          <p:cNvGrpSpPr/>
          <p:nvPr/>
        </p:nvGrpSpPr>
        <p:grpSpPr>
          <a:xfrm>
            <a:off x="8991078" y="2116841"/>
            <a:ext cx="513383" cy="1304193"/>
            <a:chOff x="10134078" y="2631191"/>
            <a:chExt cx="513383" cy="1304193"/>
          </a:xfrm>
        </p:grpSpPr>
        <p:grpSp>
          <p:nvGrpSpPr>
            <p:cNvPr id="66" name="Group 65">
              <a:extLst>
                <a:ext uri="{FF2B5EF4-FFF2-40B4-BE49-F238E27FC236}">
                  <a16:creationId xmlns:a16="http://schemas.microsoft.com/office/drawing/2014/main" id="{B8620B9F-AFF3-FA4F-AA48-87A531C3AAF3}"/>
                </a:ext>
              </a:extLst>
            </p:cNvPr>
            <p:cNvGrpSpPr/>
            <p:nvPr/>
          </p:nvGrpSpPr>
          <p:grpSpPr>
            <a:xfrm>
              <a:off x="10134078" y="3369322"/>
              <a:ext cx="513383" cy="566062"/>
              <a:chOff x="9399960" y="-1182808"/>
              <a:chExt cx="597238" cy="771236"/>
            </a:xfrm>
          </p:grpSpPr>
          <p:cxnSp>
            <p:nvCxnSpPr>
              <p:cNvPr id="67" name="Straight Connector 66">
                <a:extLst>
                  <a:ext uri="{FF2B5EF4-FFF2-40B4-BE49-F238E27FC236}">
                    <a16:creationId xmlns:a16="http://schemas.microsoft.com/office/drawing/2014/main" id="{4A84D508-2C57-CE48-9336-16735E061EAB}"/>
                  </a:ext>
                </a:extLst>
              </p:cNvPr>
              <p:cNvCxnSpPr>
                <a:cxnSpLocks/>
                <a:stCxn id="68"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rapezoid 67">
                <a:extLst>
                  <a:ext uri="{FF2B5EF4-FFF2-40B4-BE49-F238E27FC236}">
                    <a16:creationId xmlns:a16="http://schemas.microsoft.com/office/drawing/2014/main" id="{5F0DF07A-C7C0-3F45-8748-E9CCB63D896C}"/>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69" name="Group 68">
              <a:extLst>
                <a:ext uri="{FF2B5EF4-FFF2-40B4-BE49-F238E27FC236}">
                  <a16:creationId xmlns:a16="http://schemas.microsoft.com/office/drawing/2014/main" id="{E9D3F705-19CF-8F48-81FD-BE3F47D59CB0}"/>
                </a:ext>
              </a:extLst>
            </p:cNvPr>
            <p:cNvGrpSpPr/>
            <p:nvPr/>
          </p:nvGrpSpPr>
          <p:grpSpPr>
            <a:xfrm>
              <a:off x="10134078" y="2631191"/>
              <a:ext cx="513383" cy="566062"/>
              <a:chOff x="9399960" y="-1182808"/>
              <a:chExt cx="597238" cy="771236"/>
            </a:xfrm>
          </p:grpSpPr>
          <p:cxnSp>
            <p:nvCxnSpPr>
              <p:cNvPr id="70" name="Straight Connector 69">
                <a:extLst>
                  <a:ext uri="{FF2B5EF4-FFF2-40B4-BE49-F238E27FC236}">
                    <a16:creationId xmlns:a16="http://schemas.microsoft.com/office/drawing/2014/main" id="{C9828C48-B3C5-3543-8D42-099E7CF1E0FA}"/>
                  </a:ext>
                </a:extLst>
              </p:cNvPr>
              <p:cNvCxnSpPr>
                <a:cxnSpLocks/>
                <a:stCxn id="71"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rapezoid 70">
                <a:extLst>
                  <a:ext uri="{FF2B5EF4-FFF2-40B4-BE49-F238E27FC236}">
                    <a16:creationId xmlns:a16="http://schemas.microsoft.com/office/drawing/2014/main" id="{92CEE50C-44B9-5A48-A886-8214413212A9}"/>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sp>
        <p:nvSpPr>
          <p:cNvPr id="80" name="Rectangle 79">
            <a:extLst>
              <a:ext uri="{FF2B5EF4-FFF2-40B4-BE49-F238E27FC236}">
                <a16:creationId xmlns:a16="http://schemas.microsoft.com/office/drawing/2014/main" id="{0AC10151-D824-E64D-89D0-3C5A364CAE00}"/>
              </a:ext>
            </a:extLst>
          </p:cNvPr>
          <p:cNvSpPr/>
          <p:nvPr/>
        </p:nvSpPr>
        <p:spPr>
          <a:xfrm>
            <a:off x="1969171" y="5449795"/>
            <a:ext cx="1773175" cy="369332"/>
          </a:xfrm>
          <a:prstGeom prst="rect">
            <a:avLst/>
          </a:prstGeom>
        </p:spPr>
        <p:txBody>
          <a:bodyPr wrap="square">
            <a:spAutoFit/>
          </a:bodyPr>
          <a:lstStyle/>
          <a:p>
            <a:r>
              <a:rPr lang="en-US" b="1" dirty="0"/>
              <a:t>Output Mux</a:t>
            </a:r>
          </a:p>
        </p:txBody>
      </p:sp>
      <p:sp>
        <p:nvSpPr>
          <p:cNvPr id="81" name="Rectangle 80">
            <a:extLst>
              <a:ext uri="{FF2B5EF4-FFF2-40B4-BE49-F238E27FC236}">
                <a16:creationId xmlns:a16="http://schemas.microsoft.com/office/drawing/2014/main" id="{3692EC37-EE75-D54C-A686-F8EFF88C0068}"/>
              </a:ext>
            </a:extLst>
          </p:cNvPr>
          <p:cNvSpPr/>
          <p:nvPr/>
        </p:nvSpPr>
        <p:spPr>
          <a:xfrm>
            <a:off x="583868" y="5883656"/>
            <a:ext cx="1491118" cy="378162"/>
          </a:xfrm>
          <a:prstGeom prst="rect">
            <a:avLst/>
          </a:prstGeom>
        </p:spPr>
        <p:txBody>
          <a:bodyPr wrap="square">
            <a:spAutoFit/>
          </a:bodyPr>
          <a:lstStyle/>
          <a:p>
            <a:r>
              <a:rPr lang="en-US" b="1" dirty="0"/>
              <a:t>Input Mux</a:t>
            </a:r>
          </a:p>
        </p:txBody>
      </p:sp>
      <p:sp>
        <p:nvSpPr>
          <p:cNvPr id="82" name="Rectangle 81">
            <a:extLst>
              <a:ext uri="{FF2B5EF4-FFF2-40B4-BE49-F238E27FC236}">
                <a16:creationId xmlns:a16="http://schemas.microsoft.com/office/drawing/2014/main" id="{74F0632C-AB5D-774E-84A5-3B2EDE9116F7}"/>
              </a:ext>
            </a:extLst>
          </p:cNvPr>
          <p:cNvSpPr/>
          <p:nvPr/>
        </p:nvSpPr>
        <p:spPr>
          <a:xfrm>
            <a:off x="3204397" y="5926433"/>
            <a:ext cx="2127846" cy="369332"/>
          </a:xfrm>
          <a:prstGeom prst="rect">
            <a:avLst/>
          </a:prstGeom>
        </p:spPr>
        <p:txBody>
          <a:bodyPr wrap="square">
            <a:spAutoFit/>
          </a:bodyPr>
          <a:lstStyle/>
          <a:p>
            <a:r>
              <a:rPr lang="en-US" b="1" dirty="0"/>
              <a:t>Constant value</a:t>
            </a:r>
          </a:p>
        </p:txBody>
      </p:sp>
      <p:sp>
        <p:nvSpPr>
          <p:cNvPr id="83" name="Rectangle 82">
            <a:extLst>
              <a:ext uri="{FF2B5EF4-FFF2-40B4-BE49-F238E27FC236}">
                <a16:creationId xmlns:a16="http://schemas.microsoft.com/office/drawing/2014/main" id="{71740815-D4AB-6F48-A1FD-3D83B1D97E19}"/>
              </a:ext>
            </a:extLst>
          </p:cNvPr>
          <p:cNvSpPr/>
          <p:nvPr/>
        </p:nvSpPr>
        <p:spPr>
          <a:xfrm>
            <a:off x="4947445" y="5621065"/>
            <a:ext cx="2409674" cy="379179"/>
          </a:xfrm>
          <a:prstGeom prst="rect">
            <a:avLst/>
          </a:prstGeom>
        </p:spPr>
        <p:txBody>
          <a:bodyPr wrap="square">
            <a:spAutoFit/>
          </a:bodyPr>
          <a:lstStyle/>
          <a:p>
            <a:r>
              <a:rPr lang="en-US" b="1" dirty="0"/>
              <a:t>Immediate value</a:t>
            </a:r>
          </a:p>
        </p:txBody>
      </p:sp>
      <p:sp>
        <p:nvSpPr>
          <p:cNvPr id="84" name="Rectangle 83">
            <a:extLst>
              <a:ext uri="{FF2B5EF4-FFF2-40B4-BE49-F238E27FC236}">
                <a16:creationId xmlns:a16="http://schemas.microsoft.com/office/drawing/2014/main" id="{62C9985F-D043-A247-9B8D-30437BE05807}"/>
              </a:ext>
            </a:extLst>
          </p:cNvPr>
          <p:cNvSpPr/>
          <p:nvPr/>
        </p:nvSpPr>
        <p:spPr>
          <a:xfrm>
            <a:off x="6708184" y="5928316"/>
            <a:ext cx="2409674" cy="379179"/>
          </a:xfrm>
          <a:prstGeom prst="rect">
            <a:avLst/>
          </a:prstGeom>
        </p:spPr>
        <p:txBody>
          <a:bodyPr wrap="square">
            <a:spAutoFit/>
          </a:bodyPr>
          <a:lstStyle/>
          <a:p>
            <a:r>
              <a:rPr lang="en-US" b="1" dirty="0"/>
              <a:t>Stateful active</a:t>
            </a:r>
          </a:p>
        </p:txBody>
      </p:sp>
      <p:sp>
        <p:nvSpPr>
          <p:cNvPr id="85" name="Rectangle 84">
            <a:extLst>
              <a:ext uri="{FF2B5EF4-FFF2-40B4-BE49-F238E27FC236}">
                <a16:creationId xmlns:a16="http://schemas.microsoft.com/office/drawing/2014/main" id="{0689C787-260E-EB49-B8A7-CF840D76EE2A}"/>
              </a:ext>
            </a:extLst>
          </p:cNvPr>
          <p:cNvSpPr/>
          <p:nvPr/>
        </p:nvSpPr>
        <p:spPr>
          <a:xfrm>
            <a:off x="8620241" y="5354544"/>
            <a:ext cx="2409674" cy="379179"/>
          </a:xfrm>
          <a:prstGeom prst="rect">
            <a:avLst/>
          </a:prstGeom>
        </p:spPr>
        <p:txBody>
          <a:bodyPr wrap="square">
            <a:spAutoFit/>
          </a:bodyPr>
          <a:lstStyle/>
          <a:p>
            <a:r>
              <a:rPr lang="en-US" b="1" dirty="0"/>
              <a:t>Stateless opcode</a:t>
            </a:r>
          </a:p>
        </p:txBody>
      </p:sp>
      <p:cxnSp>
        <p:nvCxnSpPr>
          <p:cNvPr id="87" name="Straight Arrow Connector 86">
            <a:extLst>
              <a:ext uri="{FF2B5EF4-FFF2-40B4-BE49-F238E27FC236}">
                <a16:creationId xmlns:a16="http://schemas.microsoft.com/office/drawing/2014/main" id="{3847F877-C862-B74F-A8DE-35701121A3D3}"/>
              </a:ext>
            </a:extLst>
          </p:cNvPr>
          <p:cNvCxnSpPr>
            <a:stCxn id="81" idx="0"/>
          </p:cNvCxnSpPr>
          <p:nvPr/>
        </p:nvCxnSpPr>
        <p:spPr>
          <a:xfrm flipV="1">
            <a:off x="1329427" y="4771112"/>
            <a:ext cx="769293" cy="1112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45515289-5BA1-AC43-B44C-723F5CD88B82}"/>
              </a:ext>
            </a:extLst>
          </p:cNvPr>
          <p:cNvCxnSpPr>
            <a:cxnSpLocks/>
          </p:cNvCxnSpPr>
          <p:nvPr/>
        </p:nvCxnSpPr>
        <p:spPr>
          <a:xfrm flipV="1">
            <a:off x="2869677" y="4154425"/>
            <a:ext cx="1814990" cy="1309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B410507-5784-9F41-86EF-CBB9A91439E7}"/>
              </a:ext>
            </a:extLst>
          </p:cNvPr>
          <p:cNvCxnSpPr>
            <a:cxnSpLocks/>
          </p:cNvCxnSpPr>
          <p:nvPr/>
        </p:nvCxnSpPr>
        <p:spPr>
          <a:xfrm flipH="1" flipV="1">
            <a:off x="3856039" y="4995343"/>
            <a:ext cx="122193" cy="92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94423E0-1727-3C4A-80F0-67634A5E065A}"/>
              </a:ext>
            </a:extLst>
          </p:cNvPr>
          <p:cNvCxnSpPr>
            <a:cxnSpLocks/>
          </p:cNvCxnSpPr>
          <p:nvPr/>
        </p:nvCxnSpPr>
        <p:spPr>
          <a:xfrm flipH="1" flipV="1">
            <a:off x="4329420" y="3254786"/>
            <a:ext cx="1386365" cy="2362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F744EF0-20EE-074D-969C-74CEBC6E3655}"/>
              </a:ext>
            </a:extLst>
          </p:cNvPr>
          <p:cNvCxnSpPr>
            <a:cxnSpLocks/>
          </p:cNvCxnSpPr>
          <p:nvPr/>
        </p:nvCxnSpPr>
        <p:spPr>
          <a:xfrm flipH="1" flipV="1">
            <a:off x="4513246" y="4900136"/>
            <a:ext cx="2755355" cy="1082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AEC5C54-4C56-854E-A8A3-0D319186102A}"/>
              </a:ext>
            </a:extLst>
          </p:cNvPr>
          <p:cNvCxnSpPr>
            <a:cxnSpLocks/>
          </p:cNvCxnSpPr>
          <p:nvPr/>
        </p:nvCxnSpPr>
        <p:spPr>
          <a:xfrm flipH="1" flipV="1">
            <a:off x="4424728" y="3198774"/>
            <a:ext cx="4897486" cy="2037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8580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p:bldP spid="82" grpId="0"/>
      <p:bldP spid="83" grpId="0"/>
      <p:bldP spid="84" grpId="0"/>
      <p:bldP spid="8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U-Turn Arrow 11">
            <a:extLst>
              <a:ext uri="{FF2B5EF4-FFF2-40B4-BE49-F238E27FC236}">
                <a16:creationId xmlns:a16="http://schemas.microsoft.com/office/drawing/2014/main" id="{A4083C9A-4109-0F4F-9D32-7B6C957CBFF0}"/>
              </a:ext>
            </a:extLst>
          </p:cNvPr>
          <p:cNvSpPr/>
          <p:nvPr/>
        </p:nvSpPr>
        <p:spPr>
          <a:xfrm rot="10800000">
            <a:off x="4743616" y="4248793"/>
            <a:ext cx="2803489" cy="543235"/>
          </a:xfrm>
          <a:prstGeom prst="uturnArrow">
            <a:avLst>
              <a:gd name="adj1" fmla="val 25000"/>
              <a:gd name="adj2" fmla="val 25000"/>
              <a:gd name="adj3" fmla="val 25000"/>
              <a:gd name="adj4" fmla="val 43750"/>
              <a:gd name="adj5" fmla="val 81752"/>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nvGrpSpPr>
          <p:cNvPr id="10" name="Group 9">
            <a:extLst>
              <a:ext uri="{FF2B5EF4-FFF2-40B4-BE49-F238E27FC236}">
                <a16:creationId xmlns:a16="http://schemas.microsoft.com/office/drawing/2014/main" id="{6F1EA31D-F8EC-5D45-88D8-AC37F151241B}"/>
              </a:ext>
            </a:extLst>
          </p:cNvPr>
          <p:cNvGrpSpPr/>
          <p:nvPr/>
        </p:nvGrpSpPr>
        <p:grpSpPr>
          <a:xfrm>
            <a:off x="6278521" y="2831001"/>
            <a:ext cx="2861583" cy="1122185"/>
            <a:chOff x="6278521" y="2831001"/>
            <a:chExt cx="2861583" cy="1122185"/>
          </a:xfrm>
        </p:grpSpPr>
        <p:sp>
          <p:nvSpPr>
            <p:cNvPr id="8" name="Rounded Rectangle 7">
              <a:extLst>
                <a:ext uri="{FF2B5EF4-FFF2-40B4-BE49-F238E27FC236}">
                  <a16:creationId xmlns:a16="http://schemas.microsoft.com/office/drawing/2014/main" id="{C69929BB-3949-A749-B3CB-754AA84E703D}"/>
                </a:ext>
              </a:extLst>
            </p:cNvPr>
            <p:cNvSpPr/>
            <p:nvPr/>
          </p:nvSpPr>
          <p:spPr>
            <a:xfrm>
              <a:off x="6372790" y="2831001"/>
              <a:ext cx="2734231" cy="1122185"/>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DB3769-C2E0-CF44-BD87-27EBBAF00243}"/>
                    </a:ext>
                  </a:extLst>
                </p:cNvPr>
                <p:cNvSpPr txBox="1"/>
                <p:nvPr/>
              </p:nvSpPr>
              <p:spPr>
                <a:xfrm>
                  <a:off x="6278521" y="2991514"/>
                  <a:ext cx="2861583" cy="707886"/>
                </a:xfrm>
                <a:prstGeom prst="rect">
                  <a:avLst/>
                </a:prstGeom>
                <a:noFill/>
              </p:spPr>
              <p:txBody>
                <a:bodyPr wrap="square" rtlCol="0">
                  <a:spAutoFit/>
                </a:bodyPr>
                <a:lstStyle/>
                <a:p>
                  <a:pPr algn="ctr"/>
                  <a:r>
                    <a:rPr lang="en-US" sz="2000" b="1" dirty="0"/>
                    <a:t>Verify</a:t>
                  </a:r>
                  <a:r>
                    <a:rPr lang="en-US" sz="2000" dirty="0"/>
                    <a:t> hole assignment on all inputs </a:t>
                  </a:r>
                  <a14:m>
                    <m:oMath xmlns:m="http://schemas.openxmlformats.org/officeDocument/2006/math">
                      <m:r>
                        <a:rPr lang="en-US" sz="2000" i="1" dirty="0">
                          <a:latin typeface="Cambria Math" panose="02040503050406030204" pitchFamily="18" charset="0"/>
                        </a:rPr>
                        <m:t>𝑌</m:t>
                      </m:r>
                    </m:oMath>
                  </a14:m>
                  <a:r>
                    <a:rPr lang="en-US" sz="2000" dirty="0"/>
                    <a:t>(X ⊆ Y)</a:t>
                  </a:r>
                </a:p>
              </p:txBody>
            </p:sp>
          </mc:Choice>
          <mc:Fallback xmlns="">
            <p:sp>
              <p:nvSpPr>
                <p:cNvPr id="13" name="TextBox 12">
                  <a:extLst>
                    <a:ext uri="{FF2B5EF4-FFF2-40B4-BE49-F238E27FC236}">
                      <a16:creationId xmlns:a16="http://schemas.microsoft.com/office/drawing/2014/main" id="{F9DB3769-C2E0-CF44-BD87-27EBBAF00243}"/>
                    </a:ext>
                  </a:extLst>
                </p:cNvPr>
                <p:cNvSpPr txBox="1">
                  <a:spLocks noRot="1" noChangeAspect="1" noMove="1" noResize="1" noEditPoints="1" noAdjustHandles="1" noChangeArrowheads="1" noChangeShapeType="1" noTextEdit="1"/>
                </p:cNvSpPr>
                <p:nvPr/>
              </p:nvSpPr>
              <p:spPr>
                <a:xfrm>
                  <a:off x="6278521" y="2991514"/>
                  <a:ext cx="2861583" cy="707886"/>
                </a:xfrm>
                <a:prstGeom prst="rect">
                  <a:avLst/>
                </a:prstGeom>
                <a:blipFill>
                  <a:blip r:embed="rId3"/>
                  <a:stretch>
                    <a:fillRect t="-5357" b="-14286"/>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C7A1CC56-4D29-3F4B-80C2-492F8A0D25D0}"/>
              </a:ext>
            </a:extLst>
          </p:cNvPr>
          <p:cNvGrpSpPr/>
          <p:nvPr/>
        </p:nvGrpSpPr>
        <p:grpSpPr>
          <a:xfrm>
            <a:off x="3000482" y="2867518"/>
            <a:ext cx="2734232" cy="1120450"/>
            <a:chOff x="3000482" y="2867518"/>
            <a:chExt cx="2734232" cy="1120450"/>
          </a:xfrm>
        </p:grpSpPr>
        <p:sp>
          <p:nvSpPr>
            <p:cNvPr id="5" name="Rounded Rectangle 4">
              <a:extLst>
                <a:ext uri="{FF2B5EF4-FFF2-40B4-BE49-F238E27FC236}">
                  <a16:creationId xmlns:a16="http://schemas.microsoft.com/office/drawing/2014/main" id="{4D2E0412-F2CB-9642-8CD8-94E0DEA5653E}"/>
                </a:ext>
              </a:extLst>
            </p:cNvPr>
            <p:cNvSpPr/>
            <p:nvPr/>
          </p:nvSpPr>
          <p:spPr>
            <a:xfrm>
              <a:off x="3038333" y="2867518"/>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D685BDC-0836-E040-B2E3-130B87E17EC4}"/>
                    </a:ext>
                  </a:extLst>
                </p:cNvPr>
                <p:cNvSpPr txBox="1"/>
                <p:nvPr/>
              </p:nvSpPr>
              <p:spPr>
                <a:xfrm>
                  <a:off x="3000482" y="3026194"/>
                  <a:ext cx="2734232" cy="707886"/>
                </a:xfrm>
                <a:prstGeom prst="rect">
                  <a:avLst/>
                </a:prstGeom>
                <a:noFill/>
              </p:spPr>
              <p:txBody>
                <a:bodyPr wrap="square" rtlCol="0">
                  <a:spAutoFit/>
                </a:bodyPr>
                <a:lstStyle/>
                <a:p>
                  <a:pPr algn="ctr"/>
                  <a:r>
                    <a:rPr lang="en-US" sz="2000" b="1" dirty="0"/>
                    <a:t>Synthesize</a:t>
                  </a:r>
                  <a:r>
                    <a:rPr lang="en-US" sz="2000" dirty="0"/>
                    <a:t> holes that work for inputs </a:t>
                  </a:r>
                  <a14:m>
                    <m:oMath xmlns:m="http://schemas.openxmlformats.org/officeDocument/2006/math">
                      <m:r>
                        <a:rPr lang="en-US" sz="2000" i="1">
                          <a:latin typeface="Cambria Math" panose="02040503050406030204" pitchFamily="18" charset="0"/>
                        </a:rPr>
                        <m:t>𝑋</m:t>
                      </m:r>
                    </m:oMath>
                  </a14:m>
                  <a:endParaRPr lang="en-US" sz="2000" dirty="0"/>
                </a:p>
              </p:txBody>
            </p:sp>
          </mc:Choice>
          <mc:Fallback xmlns="">
            <p:sp>
              <p:nvSpPr>
                <p:cNvPr id="15" name="TextBox 14">
                  <a:extLst>
                    <a:ext uri="{FF2B5EF4-FFF2-40B4-BE49-F238E27FC236}">
                      <a16:creationId xmlns:a16="http://schemas.microsoft.com/office/drawing/2014/main" id="{BD685BDC-0836-E040-B2E3-130B87E17EC4}"/>
                    </a:ext>
                  </a:extLst>
                </p:cNvPr>
                <p:cNvSpPr txBox="1">
                  <a:spLocks noRot="1" noChangeAspect="1" noMove="1" noResize="1" noEditPoints="1" noAdjustHandles="1" noChangeArrowheads="1" noChangeShapeType="1" noTextEdit="1"/>
                </p:cNvSpPr>
                <p:nvPr/>
              </p:nvSpPr>
              <p:spPr>
                <a:xfrm>
                  <a:off x="3000482" y="3026194"/>
                  <a:ext cx="2734232" cy="707886"/>
                </a:xfrm>
                <a:prstGeom prst="rect">
                  <a:avLst/>
                </a:prstGeom>
                <a:blipFill>
                  <a:blip r:embed="rId4"/>
                  <a:stretch>
                    <a:fillRect t="-3509" b="-12281"/>
                  </a:stretch>
                </a:blipFill>
              </p:spPr>
              <p:txBody>
                <a:bodyPr/>
                <a:lstStyle/>
                <a:p>
                  <a:r>
                    <a:rPr lang="en-US">
                      <a:noFill/>
                    </a:rPr>
                    <a:t> </a:t>
                  </a:r>
                </a:p>
              </p:txBody>
            </p:sp>
          </mc:Fallback>
        </mc:AlternateContent>
      </p:grpSp>
      <p:sp>
        <p:nvSpPr>
          <p:cNvPr id="16" name="TextBox 15">
            <a:extLst>
              <a:ext uri="{FF2B5EF4-FFF2-40B4-BE49-F238E27FC236}">
                <a16:creationId xmlns:a16="http://schemas.microsoft.com/office/drawing/2014/main" id="{0D8D8D99-5C5A-8C46-8DF0-5AEBDED3A64F}"/>
              </a:ext>
            </a:extLst>
          </p:cNvPr>
          <p:cNvSpPr txBox="1"/>
          <p:nvPr/>
        </p:nvSpPr>
        <p:spPr>
          <a:xfrm>
            <a:off x="4919913" y="1504289"/>
            <a:ext cx="2168039" cy="400110"/>
          </a:xfrm>
          <a:prstGeom prst="rect">
            <a:avLst/>
          </a:prstGeom>
          <a:noFill/>
        </p:spPr>
        <p:txBody>
          <a:bodyPr wrap="square" rtlCol="0">
            <a:spAutoFit/>
          </a:bodyPr>
          <a:lstStyle/>
          <a:p>
            <a:pPr algn="ctr"/>
            <a:r>
              <a:rPr lang="en-US" sz="2000" dirty="0"/>
              <a:t>Hole Assignment</a:t>
            </a:r>
          </a:p>
        </p:txBody>
      </p:sp>
      <p:sp>
        <p:nvSpPr>
          <p:cNvPr id="17" name="TextBox 16">
            <a:extLst>
              <a:ext uri="{FF2B5EF4-FFF2-40B4-BE49-F238E27FC236}">
                <a16:creationId xmlns:a16="http://schemas.microsoft.com/office/drawing/2014/main" id="{B6D4AE2C-D4AB-0243-8E3A-FFB2189D5A64}"/>
              </a:ext>
            </a:extLst>
          </p:cNvPr>
          <p:cNvSpPr txBox="1"/>
          <p:nvPr/>
        </p:nvSpPr>
        <p:spPr>
          <a:xfrm>
            <a:off x="4807817" y="4888228"/>
            <a:ext cx="3012190" cy="400110"/>
          </a:xfrm>
          <a:prstGeom prst="rect">
            <a:avLst/>
          </a:prstGeom>
          <a:noFill/>
        </p:spPr>
        <p:txBody>
          <a:bodyPr wrap="square" rtlCol="0">
            <a:spAutoFit/>
          </a:bodyPr>
          <a:lstStyle/>
          <a:p>
            <a:pPr algn="ctr"/>
            <a:r>
              <a:rPr lang="en-US" sz="2000" dirty="0"/>
              <a:t>Counterexample Input c</a:t>
            </a:r>
          </a:p>
        </p:txBody>
      </p:sp>
      <p:sp>
        <p:nvSpPr>
          <p:cNvPr id="26" name="Rounded Rectangle 25">
            <a:extLst>
              <a:ext uri="{FF2B5EF4-FFF2-40B4-BE49-F238E27FC236}">
                <a16:creationId xmlns:a16="http://schemas.microsoft.com/office/drawing/2014/main" id="{38A89E34-70DD-BA44-97FD-B48B630D8873}"/>
              </a:ext>
            </a:extLst>
          </p:cNvPr>
          <p:cNvSpPr/>
          <p:nvPr/>
        </p:nvSpPr>
        <p:spPr>
          <a:xfrm>
            <a:off x="1520723" y="5134956"/>
            <a:ext cx="1212506" cy="567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r>
              <a:rPr lang="en-US" sz="2000" dirty="0"/>
              <a:t>Failure</a:t>
            </a:r>
          </a:p>
        </p:txBody>
      </p:sp>
      <p:sp>
        <p:nvSpPr>
          <p:cNvPr id="28" name="TextBox 27">
            <a:extLst>
              <a:ext uri="{FF2B5EF4-FFF2-40B4-BE49-F238E27FC236}">
                <a16:creationId xmlns:a16="http://schemas.microsoft.com/office/drawing/2014/main" id="{A8D4147A-E9EF-5D4E-A12B-29A2863A16BD}"/>
              </a:ext>
            </a:extLst>
          </p:cNvPr>
          <p:cNvSpPr txBox="1"/>
          <p:nvPr/>
        </p:nvSpPr>
        <p:spPr>
          <a:xfrm>
            <a:off x="3407544" y="4029524"/>
            <a:ext cx="1226911" cy="400110"/>
          </a:xfrm>
          <a:prstGeom prst="rect">
            <a:avLst/>
          </a:prstGeom>
          <a:noFill/>
        </p:spPr>
        <p:txBody>
          <a:bodyPr wrap="square" rtlCol="0">
            <a:spAutoFit/>
          </a:bodyPr>
          <a:lstStyle/>
          <a:p>
            <a:pPr algn="ctr"/>
            <a:r>
              <a:rPr lang="en-US" sz="2000" dirty="0"/>
              <a:t>Add c to X</a:t>
            </a:r>
          </a:p>
        </p:txBody>
      </p:sp>
      <p:sp>
        <p:nvSpPr>
          <p:cNvPr id="31" name="Bent-Up Arrow 30">
            <a:extLst>
              <a:ext uri="{FF2B5EF4-FFF2-40B4-BE49-F238E27FC236}">
                <a16:creationId xmlns:a16="http://schemas.microsoft.com/office/drawing/2014/main" id="{F9170362-3FF2-F54F-B6EA-AE173873CCB4}"/>
              </a:ext>
            </a:extLst>
          </p:cNvPr>
          <p:cNvSpPr/>
          <p:nvPr/>
        </p:nvSpPr>
        <p:spPr>
          <a:xfrm rot="10800000" flipH="1">
            <a:off x="9461017" y="3274352"/>
            <a:ext cx="972686" cy="1762566"/>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dirty="0"/>
          </a:p>
        </p:txBody>
      </p:sp>
      <p:sp>
        <p:nvSpPr>
          <p:cNvPr id="32" name="Rounded Rectangle 31">
            <a:extLst>
              <a:ext uri="{FF2B5EF4-FFF2-40B4-BE49-F238E27FC236}">
                <a16:creationId xmlns:a16="http://schemas.microsoft.com/office/drawing/2014/main" id="{FC6F75BB-B96D-3D42-8B4F-0179C2A8A1E3}"/>
              </a:ext>
            </a:extLst>
          </p:cNvPr>
          <p:cNvSpPr/>
          <p:nvPr/>
        </p:nvSpPr>
        <p:spPr>
          <a:xfrm>
            <a:off x="9745308" y="5217091"/>
            <a:ext cx="1212506" cy="567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r>
              <a:rPr lang="en-US" sz="2000" dirty="0"/>
              <a:t>Success</a:t>
            </a:r>
          </a:p>
        </p:txBody>
      </p:sp>
      <p:sp>
        <p:nvSpPr>
          <p:cNvPr id="25" name="TextBox 24">
            <a:extLst>
              <a:ext uri="{FF2B5EF4-FFF2-40B4-BE49-F238E27FC236}">
                <a16:creationId xmlns:a16="http://schemas.microsoft.com/office/drawing/2014/main" id="{992646BE-DD87-E643-9E5E-9C59EC53D8D3}"/>
              </a:ext>
            </a:extLst>
          </p:cNvPr>
          <p:cNvSpPr txBox="1"/>
          <p:nvPr/>
        </p:nvSpPr>
        <p:spPr>
          <a:xfrm>
            <a:off x="8804276" y="4011245"/>
            <a:ext cx="2353359" cy="400110"/>
          </a:xfrm>
          <a:prstGeom prst="rect">
            <a:avLst/>
          </a:prstGeom>
          <a:solidFill>
            <a:schemeClr val="bg1"/>
          </a:solidFill>
        </p:spPr>
        <p:txBody>
          <a:bodyPr wrap="square" rtlCol="0">
            <a:spAutoFit/>
          </a:bodyPr>
          <a:lstStyle/>
          <a:p>
            <a:pPr algn="ctr"/>
            <a:r>
              <a:rPr lang="en-US" sz="2000" dirty="0"/>
              <a:t>No Counterexamples</a:t>
            </a:r>
          </a:p>
        </p:txBody>
      </p:sp>
      <p:sp>
        <p:nvSpPr>
          <p:cNvPr id="35" name="U-Turn Arrow 34">
            <a:extLst>
              <a:ext uri="{FF2B5EF4-FFF2-40B4-BE49-F238E27FC236}">
                <a16:creationId xmlns:a16="http://schemas.microsoft.com/office/drawing/2014/main" id="{4678A241-2B81-CB40-8D5F-F457FABC5BA1}"/>
              </a:ext>
            </a:extLst>
          </p:cNvPr>
          <p:cNvSpPr/>
          <p:nvPr/>
        </p:nvSpPr>
        <p:spPr>
          <a:xfrm>
            <a:off x="4753044" y="2087157"/>
            <a:ext cx="2803489" cy="543235"/>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sp>
        <p:nvSpPr>
          <p:cNvPr id="37" name="Bent-Up Arrow 36">
            <a:extLst>
              <a:ext uri="{FF2B5EF4-FFF2-40B4-BE49-F238E27FC236}">
                <a16:creationId xmlns:a16="http://schemas.microsoft.com/office/drawing/2014/main" id="{47F23A78-2EE3-B74A-9BCE-0A156644618B}"/>
              </a:ext>
            </a:extLst>
          </p:cNvPr>
          <p:cNvSpPr/>
          <p:nvPr/>
        </p:nvSpPr>
        <p:spPr>
          <a:xfrm rot="10800000">
            <a:off x="1847276" y="3261989"/>
            <a:ext cx="974611" cy="1762564"/>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dirty="0"/>
          </a:p>
        </p:txBody>
      </p:sp>
      <p:sp>
        <p:nvSpPr>
          <p:cNvPr id="24" name="TextBox 23">
            <a:extLst>
              <a:ext uri="{FF2B5EF4-FFF2-40B4-BE49-F238E27FC236}">
                <a16:creationId xmlns:a16="http://schemas.microsoft.com/office/drawing/2014/main" id="{30748111-8C53-9941-956C-C6DF6296D034}"/>
              </a:ext>
            </a:extLst>
          </p:cNvPr>
          <p:cNvSpPr txBox="1"/>
          <p:nvPr/>
        </p:nvSpPr>
        <p:spPr>
          <a:xfrm>
            <a:off x="985941" y="4035971"/>
            <a:ext cx="2421604" cy="400110"/>
          </a:xfrm>
          <a:prstGeom prst="rect">
            <a:avLst/>
          </a:prstGeom>
          <a:solidFill>
            <a:schemeClr val="bg1"/>
          </a:solidFill>
        </p:spPr>
        <p:txBody>
          <a:bodyPr wrap="square" rtlCol="0">
            <a:spAutoFit/>
          </a:bodyPr>
          <a:lstStyle/>
          <a:p>
            <a:r>
              <a:rPr lang="en-US" sz="2000" dirty="0"/>
              <a:t>No Hole Assignment</a:t>
            </a:r>
          </a:p>
        </p:txBody>
      </p:sp>
      <p:cxnSp>
        <p:nvCxnSpPr>
          <p:cNvPr id="3" name="Straight Arrow Connector 2">
            <a:extLst>
              <a:ext uri="{FF2B5EF4-FFF2-40B4-BE49-F238E27FC236}">
                <a16:creationId xmlns:a16="http://schemas.microsoft.com/office/drawing/2014/main" id="{79BBECE0-8E4A-FA4E-918D-615A07374F8E}"/>
              </a:ext>
            </a:extLst>
          </p:cNvPr>
          <p:cNvCxnSpPr>
            <a:cxnSpLocks/>
            <a:stCxn id="20" idx="2"/>
          </p:cNvCxnSpPr>
          <p:nvPr/>
        </p:nvCxnSpPr>
        <p:spPr>
          <a:xfrm>
            <a:off x="2667925" y="2433528"/>
            <a:ext cx="162888" cy="684306"/>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BADABAAB-3F1B-AD48-B944-8AD720F1791E}"/>
              </a:ext>
            </a:extLst>
          </p:cNvPr>
          <p:cNvGrpSpPr/>
          <p:nvPr/>
        </p:nvGrpSpPr>
        <p:grpSpPr>
          <a:xfrm>
            <a:off x="1531347" y="1672250"/>
            <a:ext cx="2273155" cy="783177"/>
            <a:chOff x="1531347" y="1672250"/>
            <a:chExt cx="2273155" cy="783177"/>
          </a:xfrm>
        </p:grpSpPr>
        <p:sp>
          <p:nvSpPr>
            <p:cNvPr id="20" name="TextBox 19">
              <a:extLst>
                <a:ext uri="{FF2B5EF4-FFF2-40B4-BE49-F238E27FC236}">
                  <a16:creationId xmlns:a16="http://schemas.microsoft.com/office/drawing/2014/main" id="{D49ED61F-DCB3-BD44-9DCC-3E63ABCF2C46}"/>
                </a:ext>
              </a:extLst>
            </p:cNvPr>
            <p:cNvSpPr txBox="1"/>
            <p:nvPr/>
          </p:nvSpPr>
          <p:spPr>
            <a:xfrm>
              <a:off x="1531347" y="1725642"/>
              <a:ext cx="2273155" cy="707886"/>
            </a:xfrm>
            <a:prstGeom prst="rect">
              <a:avLst/>
            </a:prstGeom>
            <a:solidFill>
              <a:schemeClr val="bg1"/>
            </a:solidFill>
          </p:spPr>
          <p:txBody>
            <a:bodyPr wrap="square" rtlCol="0">
              <a:spAutoFit/>
            </a:bodyPr>
            <a:lstStyle/>
            <a:p>
              <a:pPr algn="ctr"/>
              <a:r>
                <a:rPr lang="en-US" sz="2000" dirty="0"/>
                <a:t>Initialize X to random inputs</a:t>
              </a:r>
            </a:p>
          </p:txBody>
        </p:sp>
        <p:sp>
          <p:nvSpPr>
            <p:cNvPr id="27" name="Rounded Rectangle 26">
              <a:extLst>
                <a:ext uri="{FF2B5EF4-FFF2-40B4-BE49-F238E27FC236}">
                  <a16:creationId xmlns:a16="http://schemas.microsoft.com/office/drawing/2014/main" id="{4D7CA6F4-BFF8-A244-9406-39C9E8EECE5F}"/>
                </a:ext>
              </a:extLst>
            </p:cNvPr>
            <p:cNvSpPr/>
            <p:nvPr/>
          </p:nvSpPr>
          <p:spPr>
            <a:xfrm>
              <a:off x="1554979" y="1672250"/>
              <a:ext cx="2168039" cy="78317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p:grpSp>
      <p:sp>
        <p:nvSpPr>
          <p:cNvPr id="21" name="Title 1">
            <a:extLst>
              <a:ext uri="{FF2B5EF4-FFF2-40B4-BE49-F238E27FC236}">
                <a16:creationId xmlns:a16="http://schemas.microsoft.com/office/drawing/2014/main" id="{AC24AB56-9F21-3146-B7CB-718438779492}"/>
              </a:ext>
            </a:extLst>
          </p:cNvPr>
          <p:cNvSpPr txBox="1">
            <a:spLocks/>
          </p:cNvSpPr>
          <p:nvPr/>
        </p:nvSpPr>
        <p:spPr>
          <a:xfrm>
            <a:off x="226540" y="-47759"/>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lvl="0">
              <a:defRPr/>
            </a:pPr>
            <a:r>
              <a:rPr lang="en-US" sz="3800" dirty="0">
                <a:latin typeface="Calibri"/>
              </a:rPr>
              <a:t>Tutorial on SKETCH’s synthesis algorithm</a:t>
            </a:r>
          </a:p>
        </p:txBody>
      </p:sp>
      <p:pic>
        <p:nvPicPr>
          <p:cNvPr id="4" name="Picture 3">
            <a:extLst>
              <a:ext uri="{FF2B5EF4-FFF2-40B4-BE49-F238E27FC236}">
                <a16:creationId xmlns:a16="http://schemas.microsoft.com/office/drawing/2014/main" id="{989ACA5B-BA49-8B47-A4A4-D5078454084D}"/>
              </a:ext>
            </a:extLst>
          </p:cNvPr>
          <p:cNvPicPr>
            <a:picLocks noChangeAspect="1"/>
          </p:cNvPicPr>
          <p:nvPr/>
        </p:nvPicPr>
        <p:blipFill>
          <a:blip r:embed="rId5"/>
          <a:stretch>
            <a:fillRect/>
          </a:stretch>
        </p:blipFill>
        <p:spPr>
          <a:xfrm>
            <a:off x="5696558" y="5247540"/>
            <a:ext cx="798881" cy="798881"/>
          </a:xfrm>
          <a:prstGeom prst="rect">
            <a:avLst/>
          </a:prstGeom>
        </p:spPr>
      </p:pic>
      <p:sp>
        <p:nvSpPr>
          <p:cNvPr id="6" name="Rectangle 5">
            <a:extLst>
              <a:ext uri="{FF2B5EF4-FFF2-40B4-BE49-F238E27FC236}">
                <a16:creationId xmlns:a16="http://schemas.microsoft.com/office/drawing/2014/main" id="{F74FE686-2C76-714E-8129-7585503F7A04}"/>
              </a:ext>
            </a:extLst>
          </p:cNvPr>
          <p:cNvSpPr/>
          <p:nvPr/>
        </p:nvSpPr>
        <p:spPr>
          <a:xfrm>
            <a:off x="2051530" y="729978"/>
            <a:ext cx="8887818" cy="677108"/>
          </a:xfrm>
          <a:prstGeom prst="rect">
            <a:avLst/>
          </a:prstGeom>
        </p:spPr>
        <p:txBody>
          <a:bodyPr wrap="none">
            <a:spAutoFit/>
          </a:bodyPr>
          <a:lstStyle/>
          <a:p>
            <a:r>
              <a:rPr lang="en-US" sz="3800" dirty="0">
                <a:solidFill>
                  <a:srgbClr val="0000FF"/>
                </a:solidFill>
                <a:latin typeface="Calibri"/>
                <a:ea typeface="+mj-ea"/>
                <a:cs typeface="+mj-cs"/>
              </a:rPr>
              <a:t>Counterexample Guided Inductive Synthesis</a:t>
            </a:r>
          </a:p>
        </p:txBody>
      </p:sp>
      <p:pic>
        <p:nvPicPr>
          <p:cNvPr id="7" name="Picture 6">
            <a:extLst>
              <a:ext uri="{FF2B5EF4-FFF2-40B4-BE49-F238E27FC236}">
                <a16:creationId xmlns:a16="http://schemas.microsoft.com/office/drawing/2014/main" id="{5E72FB75-1FF9-2E44-A1C8-4828BB107871}"/>
              </a:ext>
            </a:extLst>
          </p:cNvPr>
          <p:cNvPicPr>
            <a:picLocks noChangeAspect="1"/>
          </p:cNvPicPr>
          <p:nvPr/>
        </p:nvPicPr>
        <p:blipFill>
          <a:blip r:embed="rId6"/>
          <a:stretch>
            <a:fillRect/>
          </a:stretch>
        </p:blipFill>
        <p:spPr>
          <a:xfrm>
            <a:off x="11142294" y="3751541"/>
            <a:ext cx="918415" cy="968970"/>
          </a:xfrm>
          <a:prstGeom prst="rect">
            <a:avLst/>
          </a:prstGeom>
        </p:spPr>
      </p:pic>
    </p:spTree>
    <p:extLst>
      <p:ext uri="{BB962C8B-B14F-4D97-AF65-F5344CB8AC3E}">
        <p14:creationId xmlns:p14="http://schemas.microsoft.com/office/powerpoint/2010/main" val="182392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p:bldP spid="17" grpId="0"/>
      <p:bldP spid="26" grpId="0" animBg="1"/>
      <p:bldP spid="28" grpId="0"/>
      <p:bldP spid="31" grpId="0" animBg="1"/>
      <p:bldP spid="32" grpId="0" animBg="1"/>
      <p:bldP spid="25" grpId="0" animBg="1"/>
      <p:bldP spid="35" grpId="0" animBg="1"/>
      <p:bldP spid="37" grpId="0" animBg="1"/>
      <p:bldP spid="24"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442AC4-4D21-CC43-91B5-08A9F368D471}"/>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Conclusion and future directions</a:t>
            </a:r>
          </a:p>
        </p:txBody>
      </p:sp>
      <p:sp>
        <p:nvSpPr>
          <p:cNvPr id="5" name="TextBox 4">
            <a:extLst>
              <a:ext uri="{FF2B5EF4-FFF2-40B4-BE49-F238E27FC236}">
                <a16:creationId xmlns:a16="http://schemas.microsoft.com/office/drawing/2014/main" id="{5B5CF1A6-427E-444D-8AFA-8FBF0F26D6C9}"/>
              </a:ext>
            </a:extLst>
          </p:cNvPr>
          <p:cNvSpPr txBox="1"/>
          <p:nvPr/>
        </p:nvSpPr>
        <p:spPr>
          <a:xfrm>
            <a:off x="1269656" y="1916327"/>
            <a:ext cx="9569794"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Speed up synthesis time (e.g. use multiple machines)</a:t>
            </a:r>
          </a:p>
          <a:p>
            <a:endParaRPr lang="en-US" sz="2800" dirty="0"/>
          </a:p>
          <a:p>
            <a:pPr marL="285750" indent="-285750">
              <a:buFont typeface="Arial" panose="020B0604020202020204" pitchFamily="34" charset="0"/>
              <a:buChar char="•"/>
            </a:pPr>
            <a:r>
              <a:rPr lang="en-US" sz="2800" dirty="0"/>
              <a:t>Synthesize “</a:t>
            </a:r>
            <a:r>
              <a:rPr lang="en-US" sz="2800" dirty="0" err="1"/>
              <a:t>superoptimized</a:t>
            </a:r>
            <a:r>
              <a:rPr lang="en-US" sz="2800" dirty="0"/>
              <a:t>” code for processors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Synthesize fast but approximate packet-processing programs</a:t>
            </a:r>
          </a:p>
        </p:txBody>
      </p:sp>
    </p:spTree>
    <p:extLst>
      <p:ext uri="{BB962C8B-B14F-4D97-AF65-F5344CB8AC3E}">
        <p14:creationId xmlns:p14="http://schemas.microsoft.com/office/powerpoint/2010/main" val="3476096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488B10-E791-B84B-9454-529036FFBC5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Mutation types</a:t>
            </a:r>
          </a:p>
        </p:txBody>
      </p:sp>
      <p:sp>
        <p:nvSpPr>
          <p:cNvPr id="5" name="TextBox 4">
            <a:extLst>
              <a:ext uri="{FF2B5EF4-FFF2-40B4-BE49-F238E27FC236}">
                <a16:creationId xmlns:a16="http://schemas.microsoft.com/office/drawing/2014/main" id="{2E43FD2C-73AC-8340-9279-08D34ACFC067}"/>
              </a:ext>
            </a:extLst>
          </p:cNvPr>
          <p:cNvSpPr txBox="1"/>
          <p:nvPr/>
        </p:nvSpPr>
        <p:spPr>
          <a:xfrm>
            <a:off x="926757" y="1389706"/>
            <a:ext cx="6932140" cy="2585323"/>
          </a:xfrm>
          <a:prstGeom prst="rect">
            <a:avLst/>
          </a:prstGeom>
          <a:noFill/>
        </p:spPr>
        <p:txBody>
          <a:bodyPr wrap="square" rtlCol="0">
            <a:spAutoFit/>
          </a:bodyPr>
          <a:lstStyle/>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Switch the if-else statement</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Switch the order of statement within if </a:t>
            </a:r>
          </a:p>
        </p:txBody>
      </p:sp>
      <p:sp>
        <p:nvSpPr>
          <p:cNvPr id="7" name="Rectangle 6">
            <a:extLst>
              <a:ext uri="{FF2B5EF4-FFF2-40B4-BE49-F238E27FC236}">
                <a16:creationId xmlns:a16="http://schemas.microsoft.com/office/drawing/2014/main" id="{0D4AA46B-A73E-7440-8E16-276B65AC2BD6}"/>
              </a:ext>
            </a:extLst>
          </p:cNvPr>
          <p:cNvSpPr/>
          <p:nvPr/>
        </p:nvSpPr>
        <p:spPr>
          <a:xfrm>
            <a:off x="4642021" y="2506880"/>
            <a:ext cx="7393460" cy="369332"/>
          </a:xfrm>
          <a:prstGeom prst="rect">
            <a:avLst/>
          </a:prstGeom>
        </p:spPr>
        <p:txBody>
          <a:bodyPr wrap="square">
            <a:spAutoFit/>
          </a:bodyPr>
          <a:lstStyle/>
          <a:p>
            <a:r>
              <a:rPr lang="en-US" dirty="0"/>
              <a:t>if (condition_1) {do A;} else {do B;} -----&gt; if(!condition_1) {do B;} else {do A;}</a:t>
            </a:r>
          </a:p>
        </p:txBody>
      </p:sp>
      <p:sp>
        <p:nvSpPr>
          <p:cNvPr id="3" name="Rectangle 2">
            <a:extLst>
              <a:ext uri="{FF2B5EF4-FFF2-40B4-BE49-F238E27FC236}">
                <a16:creationId xmlns:a16="http://schemas.microsoft.com/office/drawing/2014/main" id="{F3EB28DC-E27A-2147-9B97-993393C42118}"/>
              </a:ext>
            </a:extLst>
          </p:cNvPr>
          <p:cNvSpPr/>
          <p:nvPr/>
        </p:nvSpPr>
        <p:spPr>
          <a:xfrm>
            <a:off x="5214551" y="3606809"/>
            <a:ext cx="6820930" cy="369332"/>
          </a:xfrm>
          <a:prstGeom prst="rect">
            <a:avLst/>
          </a:prstGeom>
        </p:spPr>
        <p:txBody>
          <a:bodyPr wrap="square">
            <a:spAutoFit/>
          </a:bodyPr>
          <a:lstStyle/>
          <a:p>
            <a:r>
              <a:rPr lang="en-US" dirty="0"/>
              <a:t>if (condition_1 &amp;&amp; condition_2) -----&gt; if (condition_2 &amp;&amp; condition_1)</a:t>
            </a:r>
          </a:p>
        </p:txBody>
      </p:sp>
      <p:sp>
        <p:nvSpPr>
          <p:cNvPr id="10" name="Oval 9">
            <a:extLst>
              <a:ext uri="{FF2B5EF4-FFF2-40B4-BE49-F238E27FC236}">
                <a16:creationId xmlns:a16="http://schemas.microsoft.com/office/drawing/2014/main" id="{2202F55D-7C94-3844-AF03-590419D54FC3}"/>
              </a:ext>
            </a:extLst>
          </p:cNvPr>
          <p:cNvSpPr/>
          <p:nvPr/>
        </p:nvSpPr>
        <p:spPr>
          <a:xfrm>
            <a:off x="8625016" y="2346924"/>
            <a:ext cx="1371600" cy="66726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7395000-47E3-274A-B7F0-0AA4EA95B411}"/>
              </a:ext>
            </a:extLst>
          </p:cNvPr>
          <p:cNvSpPr/>
          <p:nvPr/>
        </p:nvSpPr>
        <p:spPr>
          <a:xfrm>
            <a:off x="580768" y="4897051"/>
            <a:ext cx="10775092" cy="830997"/>
          </a:xfrm>
          <a:prstGeom prst="rect">
            <a:avLst/>
          </a:prstGeom>
        </p:spPr>
        <p:txBody>
          <a:bodyPr wrap="square">
            <a:spAutoFit/>
          </a:bodyPr>
          <a:lstStyle/>
          <a:p>
            <a:pPr marL="342900" lvl="0" indent="-342900" defTabSz="457200">
              <a:spcBef>
                <a:spcPct val="0"/>
              </a:spcBef>
              <a:buFont typeface="Arial" panose="020B0604020202020204" pitchFamily="34" charset="0"/>
              <a:buChar char="•"/>
              <a:defRPr/>
            </a:pPr>
            <a:r>
              <a:rPr lang="en-US" sz="2400" dirty="0"/>
              <a:t>Essentially: create some ”noise” for program so as to increase compilation difficult for traditional Domino compiler</a:t>
            </a:r>
          </a:p>
        </p:txBody>
      </p:sp>
      <p:sp>
        <p:nvSpPr>
          <p:cNvPr id="12" name="Oval 11">
            <a:extLst>
              <a:ext uri="{FF2B5EF4-FFF2-40B4-BE49-F238E27FC236}">
                <a16:creationId xmlns:a16="http://schemas.microsoft.com/office/drawing/2014/main" id="{F420A8F2-1842-7245-A00F-4A7C091370F5}"/>
              </a:ext>
            </a:extLst>
          </p:cNvPr>
          <p:cNvSpPr/>
          <p:nvPr/>
        </p:nvSpPr>
        <p:spPr>
          <a:xfrm>
            <a:off x="9045146" y="3374585"/>
            <a:ext cx="2765854" cy="78570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949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3A31754-0177-F142-95C7-FC2EEE7BE3A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Speeding up synthesis</a:t>
            </a:r>
          </a:p>
        </p:txBody>
      </p:sp>
      <p:sp>
        <p:nvSpPr>
          <p:cNvPr id="8" name="Title 1">
            <a:extLst>
              <a:ext uri="{FF2B5EF4-FFF2-40B4-BE49-F238E27FC236}">
                <a16:creationId xmlns:a16="http://schemas.microsoft.com/office/drawing/2014/main" id="{E91EEDC4-B336-414F-BCB6-2D62D1A89B78}"/>
              </a:ext>
            </a:extLst>
          </p:cNvPr>
          <p:cNvSpPr txBox="1">
            <a:spLocks/>
          </p:cNvSpPr>
          <p:nvPr/>
        </p:nvSpPr>
        <p:spPr>
          <a:xfrm>
            <a:off x="815546" y="1613287"/>
            <a:ext cx="4819135"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FF"/>
              </a:solidFill>
              <a:effectLst/>
              <a:uLnTx/>
              <a:uFillTx/>
              <a:latin typeface="Calibri"/>
              <a:ea typeface="+mj-ea"/>
              <a:cs typeface="+mj-cs"/>
            </a:endParaRPr>
          </a:p>
        </p:txBody>
      </p:sp>
      <p:sp>
        <p:nvSpPr>
          <p:cNvPr id="9" name="TextBox 8">
            <a:extLst>
              <a:ext uri="{FF2B5EF4-FFF2-40B4-BE49-F238E27FC236}">
                <a16:creationId xmlns:a16="http://schemas.microsoft.com/office/drawing/2014/main" id="{FC325C81-C848-E746-9688-5443C05818AD}"/>
              </a:ext>
            </a:extLst>
          </p:cNvPr>
          <p:cNvSpPr txBox="1"/>
          <p:nvPr/>
        </p:nvSpPr>
        <p:spPr>
          <a:xfrm>
            <a:off x="1616676" y="1755170"/>
            <a:ext cx="8958648" cy="2677656"/>
          </a:xfrm>
          <a:prstGeom prst="rect">
            <a:avLst/>
          </a:prstGeom>
          <a:noFill/>
        </p:spPr>
        <p:txBody>
          <a:bodyPr wrap="square" rtlCol="0">
            <a:spAutoFit/>
          </a:bodyPr>
          <a:lstStyle/>
          <a:p>
            <a:endParaRPr lang="en-US" sz="2800" dirty="0"/>
          </a:p>
          <a:p>
            <a:pPr marL="285750" indent="-285750">
              <a:buFont typeface="Arial" panose="020B0604020202020204" pitchFamily="34" charset="0"/>
              <a:buChar char="•"/>
            </a:pPr>
            <a:r>
              <a:rPr lang="en-US" sz="2800" dirty="0"/>
              <a:t>Our own CEGIS Algorithm</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Canonicalized allocation vs synthesized allocation</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Gradual search for stateless ALU</a:t>
            </a:r>
          </a:p>
        </p:txBody>
      </p:sp>
    </p:spTree>
    <p:extLst>
      <p:ext uri="{BB962C8B-B14F-4D97-AF65-F5344CB8AC3E}">
        <p14:creationId xmlns:p14="http://schemas.microsoft.com/office/powerpoint/2010/main" val="27116761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B2C905-1C57-3A49-9FCA-CBA37FDA671F}"/>
              </a:ext>
            </a:extLst>
          </p:cNvPr>
          <p:cNvSpPr/>
          <p:nvPr/>
        </p:nvSpPr>
        <p:spPr>
          <a:xfrm>
            <a:off x="601100" y="379773"/>
            <a:ext cx="3080843" cy="369332"/>
          </a:xfrm>
          <a:prstGeom prst="rect">
            <a:avLst/>
          </a:prstGeom>
        </p:spPr>
        <p:txBody>
          <a:bodyPr wrap="none">
            <a:spAutoFit/>
          </a:bodyPr>
          <a:lstStyle/>
          <a:p>
            <a:pPr marL="285750" indent="-285750">
              <a:buFont typeface="Arial" panose="020B0604020202020204" pitchFamily="34" charset="0"/>
              <a:buChar char="•"/>
            </a:pPr>
            <a:r>
              <a:rPr lang="en-US" b="1"/>
              <a:t>Reduce the constant values</a:t>
            </a:r>
          </a:p>
        </p:txBody>
      </p:sp>
      <p:sp>
        <p:nvSpPr>
          <p:cNvPr id="4" name="TextBox 3">
            <a:extLst>
              <a:ext uri="{FF2B5EF4-FFF2-40B4-BE49-F238E27FC236}">
                <a16:creationId xmlns:a16="http://schemas.microsoft.com/office/drawing/2014/main" id="{73E19AE6-FFF2-A346-86F2-916172BD3661}"/>
              </a:ext>
            </a:extLst>
          </p:cNvPr>
          <p:cNvSpPr txBox="1"/>
          <p:nvPr/>
        </p:nvSpPr>
        <p:spPr>
          <a:xfrm>
            <a:off x="771525" y="791969"/>
            <a:ext cx="4429126" cy="5078313"/>
          </a:xfrm>
          <a:prstGeom prst="rect">
            <a:avLst/>
          </a:prstGeom>
          <a:noFill/>
        </p:spPr>
        <p:txBody>
          <a:bodyPr wrap="square" rtlCol="0">
            <a:spAutoFit/>
          </a:bodyPr>
          <a:lstStyle/>
          <a:p>
            <a:r>
              <a:rPr lang="en-US"/>
              <a:t>#define FREEZE_TIME 10</a:t>
            </a:r>
          </a:p>
          <a:p>
            <a:r>
              <a:rPr lang="en-US"/>
              <a:t>#define DELTA2 2</a:t>
            </a:r>
          </a:p>
          <a:p>
            <a:endParaRPr lang="en-US"/>
          </a:p>
          <a:p>
            <a:r>
              <a:rPr lang="en-US"/>
              <a:t>struct Packet {</a:t>
            </a:r>
          </a:p>
          <a:p>
            <a:r>
              <a:rPr lang="zh-CN" altLang="en-US"/>
              <a:t>  </a:t>
            </a:r>
            <a:r>
              <a:rPr lang="en-US"/>
              <a:t>int now;</a:t>
            </a:r>
          </a:p>
          <a:p>
            <a:r>
              <a:rPr lang="zh-CN" altLang="en-US"/>
              <a:t>  </a:t>
            </a:r>
            <a:r>
              <a:rPr lang="en-US"/>
              <a:t>int now_plus_free;</a:t>
            </a:r>
          </a:p>
          <a:p>
            <a:r>
              <a:rPr lang="en-US"/>
              <a:t>};</a:t>
            </a:r>
          </a:p>
          <a:p>
            <a:r>
              <a:rPr lang="en-US"/>
              <a:t>int last_update;</a:t>
            </a:r>
          </a:p>
          <a:p>
            <a:r>
              <a:rPr lang="en-US"/>
              <a:t>int p_mark;</a:t>
            </a:r>
          </a:p>
          <a:p>
            <a:endParaRPr lang="en-US"/>
          </a:p>
          <a:p>
            <a:r>
              <a:rPr lang="en-US"/>
              <a:t>void func(struct Packet p) {</a:t>
            </a:r>
          </a:p>
          <a:p>
            <a:r>
              <a:rPr lang="en-US"/>
              <a:t>    p.now_plus_free = p.now - FREEZE_TIME;</a:t>
            </a:r>
          </a:p>
          <a:p>
            <a:r>
              <a:rPr lang="zh-CN" altLang="en-US"/>
              <a:t>    </a:t>
            </a:r>
            <a:r>
              <a:rPr lang="en-US"/>
              <a:t>if (p.now_plus_free &gt; last_update) {</a:t>
            </a:r>
          </a:p>
          <a:p>
            <a:r>
              <a:rPr lang="en-US"/>
              <a:t>      p_mark = p_mark - DELTA2;</a:t>
            </a:r>
          </a:p>
          <a:p>
            <a:r>
              <a:rPr lang="en-US"/>
              <a:t>      last_update = p.now;</a:t>
            </a:r>
          </a:p>
          <a:p>
            <a:r>
              <a:rPr lang="en-US"/>
              <a:t>    }</a:t>
            </a:r>
          </a:p>
          <a:p>
            <a:r>
              <a:rPr lang="en-US"/>
              <a:t>}</a:t>
            </a:r>
          </a:p>
          <a:p>
            <a:endParaRPr lang="en-US"/>
          </a:p>
        </p:txBody>
      </p:sp>
      <p:sp>
        <p:nvSpPr>
          <p:cNvPr id="47" name="TextBox 46">
            <a:extLst>
              <a:ext uri="{FF2B5EF4-FFF2-40B4-BE49-F238E27FC236}">
                <a16:creationId xmlns:a16="http://schemas.microsoft.com/office/drawing/2014/main" id="{5C73DE75-D0E0-E542-BF1B-6AB1CF1E696E}"/>
              </a:ext>
            </a:extLst>
          </p:cNvPr>
          <p:cNvSpPr txBox="1"/>
          <p:nvPr/>
        </p:nvSpPr>
        <p:spPr>
          <a:xfrm>
            <a:off x="6096000" y="763393"/>
            <a:ext cx="4429126" cy="5078313"/>
          </a:xfrm>
          <a:prstGeom prst="rect">
            <a:avLst/>
          </a:prstGeom>
          <a:noFill/>
        </p:spPr>
        <p:txBody>
          <a:bodyPr wrap="square" rtlCol="0">
            <a:spAutoFit/>
          </a:bodyPr>
          <a:lstStyle/>
          <a:p>
            <a:r>
              <a:rPr lang="en-US"/>
              <a:t>#define FREEZE_TIME </a:t>
            </a:r>
            <a:r>
              <a:rPr lang="en-US" altLang="zh-CN"/>
              <a:t>2</a:t>
            </a:r>
            <a:endParaRPr lang="en-US"/>
          </a:p>
          <a:p>
            <a:r>
              <a:rPr lang="en-US"/>
              <a:t>#define DELTA2 2</a:t>
            </a:r>
          </a:p>
          <a:p>
            <a:endParaRPr lang="en-US"/>
          </a:p>
          <a:p>
            <a:r>
              <a:rPr lang="en-US"/>
              <a:t>struct Packet {</a:t>
            </a:r>
          </a:p>
          <a:p>
            <a:r>
              <a:rPr lang="zh-CN" altLang="en-US"/>
              <a:t>  </a:t>
            </a:r>
            <a:r>
              <a:rPr lang="en-US"/>
              <a:t>int now;</a:t>
            </a:r>
          </a:p>
          <a:p>
            <a:r>
              <a:rPr lang="zh-CN" altLang="en-US"/>
              <a:t>  </a:t>
            </a:r>
            <a:r>
              <a:rPr lang="en-US"/>
              <a:t>int now_plus_free;</a:t>
            </a:r>
          </a:p>
          <a:p>
            <a:r>
              <a:rPr lang="en-US"/>
              <a:t>};</a:t>
            </a:r>
          </a:p>
          <a:p>
            <a:r>
              <a:rPr lang="en-US"/>
              <a:t>int last_update;</a:t>
            </a:r>
          </a:p>
          <a:p>
            <a:r>
              <a:rPr lang="en-US"/>
              <a:t>int p_mark;</a:t>
            </a:r>
          </a:p>
          <a:p>
            <a:endParaRPr lang="en-US"/>
          </a:p>
          <a:p>
            <a:r>
              <a:rPr lang="en-US"/>
              <a:t>void func(struct Packet p) {</a:t>
            </a:r>
          </a:p>
          <a:p>
            <a:r>
              <a:rPr lang="en-US"/>
              <a:t>    p.now_plus_free = p.now - FREEZE_TIME;</a:t>
            </a:r>
          </a:p>
          <a:p>
            <a:r>
              <a:rPr lang="zh-CN" altLang="en-US"/>
              <a:t>    </a:t>
            </a:r>
            <a:r>
              <a:rPr lang="en-US"/>
              <a:t>if (p.now_plus_free &gt; last_update) {</a:t>
            </a:r>
          </a:p>
          <a:p>
            <a:r>
              <a:rPr lang="en-US"/>
              <a:t>      p_mark = p_mark - DELTA2;</a:t>
            </a:r>
          </a:p>
          <a:p>
            <a:r>
              <a:rPr lang="en-US"/>
              <a:t>      last_update = p.now;</a:t>
            </a:r>
          </a:p>
          <a:p>
            <a:r>
              <a:rPr lang="en-US"/>
              <a:t>    }</a:t>
            </a:r>
          </a:p>
          <a:p>
            <a:r>
              <a:rPr lang="en-US"/>
              <a:t>}</a:t>
            </a:r>
          </a:p>
          <a:p>
            <a:endParaRPr lang="en-US"/>
          </a:p>
        </p:txBody>
      </p:sp>
      <p:sp>
        <p:nvSpPr>
          <p:cNvPr id="5" name="Oval 4">
            <a:extLst>
              <a:ext uri="{FF2B5EF4-FFF2-40B4-BE49-F238E27FC236}">
                <a16:creationId xmlns:a16="http://schemas.microsoft.com/office/drawing/2014/main" id="{3DB9B386-9A61-3747-BFD9-508CBA2B4F04}"/>
              </a:ext>
            </a:extLst>
          </p:cNvPr>
          <p:cNvSpPr/>
          <p:nvPr/>
        </p:nvSpPr>
        <p:spPr>
          <a:xfrm>
            <a:off x="2825063" y="676470"/>
            <a:ext cx="614363" cy="62249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39B1558-0ACA-9745-814F-D18D6D53BE67}"/>
              </a:ext>
            </a:extLst>
          </p:cNvPr>
          <p:cNvSpPr/>
          <p:nvPr/>
        </p:nvSpPr>
        <p:spPr>
          <a:xfrm>
            <a:off x="8138213" y="628180"/>
            <a:ext cx="614363" cy="62249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0F36B8CE-63E3-C348-BD97-9F36033E7926}"/>
              </a:ext>
            </a:extLst>
          </p:cNvPr>
          <p:cNvSpPr/>
          <p:nvPr/>
        </p:nvSpPr>
        <p:spPr>
          <a:xfrm>
            <a:off x="3681943" y="791969"/>
            <a:ext cx="2138089" cy="3572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8A6A100-07B6-3144-81B6-3F812476D4DA}"/>
              </a:ext>
            </a:extLst>
          </p:cNvPr>
          <p:cNvSpPr txBox="1">
            <a:spLocks/>
          </p:cNvSpPr>
          <p:nvPr/>
        </p:nvSpPr>
        <p:spPr>
          <a:xfrm>
            <a:off x="226540" y="5298782"/>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Calibri"/>
                <a:ea typeface="+mj-ea"/>
                <a:cs typeface="+mj-cs"/>
              </a:rPr>
              <a:t>Constrain all constants appear in benchmarks into 2-bit range in order to reduce the search space of program synthesis</a:t>
            </a:r>
          </a:p>
        </p:txBody>
      </p:sp>
      <p:cxnSp>
        <p:nvCxnSpPr>
          <p:cNvPr id="6" name="Straight Arrow Connector 5">
            <a:extLst>
              <a:ext uri="{FF2B5EF4-FFF2-40B4-BE49-F238E27FC236}">
                <a16:creationId xmlns:a16="http://schemas.microsoft.com/office/drawing/2014/main" id="{103BC683-70F8-3D4F-8D0B-6409C4E2ED81}"/>
              </a:ext>
            </a:extLst>
          </p:cNvPr>
          <p:cNvCxnSpPr/>
          <p:nvPr/>
        </p:nvCxnSpPr>
        <p:spPr>
          <a:xfrm>
            <a:off x="3244645" y="1298965"/>
            <a:ext cx="914400" cy="2594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49B3DDB-6285-B641-996E-2E0875DFC874}"/>
              </a:ext>
            </a:extLst>
          </p:cNvPr>
          <p:cNvCxnSpPr/>
          <p:nvPr/>
        </p:nvCxnSpPr>
        <p:spPr>
          <a:xfrm>
            <a:off x="8445394" y="1298965"/>
            <a:ext cx="914400" cy="2594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931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C3C8BA-01A7-C346-84A6-E0092FC6B84D}"/>
              </a:ext>
            </a:extLst>
          </p:cNvPr>
          <p:cNvSpPr txBox="1"/>
          <p:nvPr/>
        </p:nvSpPr>
        <p:spPr>
          <a:xfrm>
            <a:off x="1590412" y="2015918"/>
            <a:ext cx="1881107" cy="400110"/>
          </a:xfrm>
          <a:prstGeom prst="rect">
            <a:avLst/>
          </a:prstGeom>
          <a:solidFill>
            <a:schemeClr val="bg1"/>
          </a:solidFill>
        </p:spPr>
        <p:txBody>
          <a:bodyPr wrap="square" rtlCol="0">
            <a:spAutoFit/>
          </a:bodyPr>
          <a:lstStyle/>
          <a:p>
            <a:r>
              <a:rPr lang="en-US" sz="2000" dirty="0"/>
              <a:t>Input Spec file</a:t>
            </a:r>
          </a:p>
        </p:txBody>
      </p:sp>
      <p:sp>
        <p:nvSpPr>
          <p:cNvPr id="5" name="Rounded Rectangle 4">
            <a:extLst>
              <a:ext uri="{FF2B5EF4-FFF2-40B4-BE49-F238E27FC236}">
                <a16:creationId xmlns:a16="http://schemas.microsoft.com/office/drawing/2014/main" id="{4A9AAEE2-78AA-E54C-9C8D-07AEE91960AD}"/>
              </a:ext>
            </a:extLst>
          </p:cNvPr>
          <p:cNvSpPr/>
          <p:nvPr/>
        </p:nvSpPr>
        <p:spPr>
          <a:xfrm>
            <a:off x="5241442" y="1665707"/>
            <a:ext cx="1489828" cy="700732"/>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p>
        </p:txBody>
      </p:sp>
      <p:sp>
        <p:nvSpPr>
          <p:cNvPr id="6" name="TextBox 5">
            <a:extLst>
              <a:ext uri="{FF2B5EF4-FFF2-40B4-BE49-F238E27FC236}">
                <a16:creationId xmlns:a16="http://schemas.microsoft.com/office/drawing/2014/main" id="{892F5F9A-552C-064D-BDBC-3DB902295451}"/>
              </a:ext>
            </a:extLst>
          </p:cNvPr>
          <p:cNvSpPr txBox="1"/>
          <p:nvPr/>
        </p:nvSpPr>
        <p:spPr>
          <a:xfrm>
            <a:off x="5180916" y="1691790"/>
            <a:ext cx="1619796" cy="707886"/>
          </a:xfrm>
          <a:prstGeom prst="rect">
            <a:avLst/>
          </a:prstGeom>
          <a:noFill/>
        </p:spPr>
        <p:txBody>
          <a:bodyPr wrap="square" rtlCol="0">
            <a:spAutoFit/>
          </a:bodyPr>
          <a:lstStyle/>
          <a:p>
            <a:pPr algn="ctr"/>
            <a:r>
              <a:rPr lang="en-US" sz="2000" dirty="0"/>
              <a:t>Sketch Compiler</a:t>
            </a:r>
          </a:p>
        </p:txBody>
      </p:sp>
      <p:sp>
        <p:nvSpPr>
          <p:cNvPr id="7" name="TextBox 6">
            <a:extLst>
              <a:ext uri="{FF2B5EF4-FFF2-40B4-BE49-F238E27FC236}">
                <a16:creationId xmlns:a16="http://schemas.microsoft.com/office/drawing/2014/main" id="{4846480B-0D0E-F543-A664-30B0D172458A}"/>
              </a:ext>
            </a:extLst>
          </p:cNvPr>
          <p:cNvSpPr txBox="1"/>
          <p:nvPr/>
        </p:nvSpPr>
        <p:spPr>
          <a:xfrm>
            <a:off x="6381906" y="3750956"/>
            <a:ext cx="2034037" cy="707886"/>
          </a:xfrm>
          <a:prstGeom prst="rect">
            <a:avLst/>
          </a:prstGeom>
          <a:noFill/>
        </p:spPr>
        <p:txBody>
          <a:bodyPr wrap="square" rtlCol="0">
            <a:spAutoFit/>
          </a:bodyPr>
          <a:lstStyle/>
          <a:p>
            <a:r>
              <a:rPr lang="en-US" sz="2000" dirty="0"/>
              <a:t>Failure – Counter Example </a:t>
            </a:r>
            <a:r>
              <a:rPr lang="en-US" sz="2000" i="1" dirty="0"/>
              <a:t>c</a:t>
            </a:r>
            <a:r>
              <a:rPr lang="en-US" sz="2000" dirty="0"/>
              <a:t> Found </a:t>
            </a:r>
          </a:p>
        </p:txBody>
      </p:sp>
      <p:sp>
        <p:nvSpPr>
          <p:cNvPr id="8" name="TextBox 7">
            <a:extLst>
              <a:ext uri="{FF2B5EF4-FFF2-40B4-BE49-F238E27FC236}">
                <a16:creationId xmlns:a16="http://schemas.microsoft.com/office/drawing/2014/main" id="{949906B2-EA7B-D040-8BB8-E9AEE8F26B89}"/>
              </a:ext>
            </a:extLst>
          </p:cNvPr>
          <p:cNvSpPr txBox="1"/>
          <p:nvPr/>
        </p:nvSpPr>
        <p:spPr>
          <a:xfrm>
            <a:off x="5289678" y="2430986"/>
            <a:ext cx="1342546" cy="400110"/>
          </a:xfrm>
          <a:prstGeom prst="rect">
            <a:avLst/>
          </a:prstGeom>
          <a:noFill/>
        </p:spPr>
        <p:txBody>
          <a:bodyPr wrap="square" rtlCol="0">
            <a:spAutoFit/>
          </a:bodyPr>
          <a:lstStyle/>
          <a:p>
            <a:r>
              <a:rPr lang="en-US" sz="2000" dirty="0"/>
              <a:t>Add </a:t>
            </a:r>
            <a:r>
              <a:rPr lang="en-US" sz="2000" i="1" dirty="0"/>
              <a:t>c</a:t>
            </a:r>
            <a:r>
              <a:rPr lang="en-US" sz="2000" dirty="0"/>
              <a:t> to X</a:t>
            </a:r>
          </a:p>
        </p:txBody>
      </p:sp>
      <p:sp>
        <p:nvSpPr>
          <p:cNvPr id="9" name="Bent-Up Arrow 8">
            <a:extLst>
              <a:ext uri="{FF2B5EF4-FFF2-40B4-BE49-F238E27FC236}">
                <a16:creationId xmlns:a16="http://schemas.microsoft.com/office/drawing/2014/main" id="{D0A8DB16-C926-9248-9E25-A9C52A793CA4}"/>
              </a:ext>
            </a:extLst>
          </p:cNvPr>
          <p:cNvSpPr/>
          <p:nvPr/>
        </p:nvSpPr>
        <p:spPr>
          <a:xfrm rot="10800000" flipH="1">
            <a:off x="8675814" y="1872598"/>
            <a:ext cx="1048866" cy="984873"/>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dirty="0"/>
          </a:p>
        </p:txBody>
      </p:sp>
      <p:sp>
        <p:nvSpPr>
          <p:cNvPr id="10" name="Rounded Rectangle 9">
            <a:extLst>
              <a:ext uri="{FF2B5EF4-FFF2-40B4-BE49-F238E27FC236}">
                <a16:creationId xmlns:a16="http://schemas.microsoft.com/office/drawing/2014/main" id="{3684770A-C57C-FD49-8989-6A9EB69A97CD}"/>
              </a:ext>
            </a:extLst>
          </p:cNvPr>
          <p:cNvSpPr/>
          <p:nvPr/>
        </p:nvSpPr>
        <p:spPr>
          <a:xfrm>
            <a:off x="8757967" y="2938867"/>
            <a:ext cx="1542444" cy="9767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r>
              <a:rPr lang="en-US" sz="2000" b="1" dirty="0"/>
              <a:t>Verification on 10 bits</a:t>
            </a:r>
          </a:p>
        </p:txBody>
      </p:sp>
      <p:sp>
        <p:nvSpPr>
          <p:cNvPr id="11" name="U-Turn Arrow 10">
            <a:extLst>
              <a:ext uri="{FF2B5EF4-FFF2-40B4-BE49-F238E27FC236}">
                <a16:creationId xmlns:a16="http://schemas.microsoft.com/office/drawing/2014/main" id="{791177A0-0DED-FD4A-B605-9856D7283142}"/>
              </a:ext>
            </a:extLst>
          </p:cNvPr>
          <p:cNvSpPr/>
          <p:nvPr/>
        </p:nvSpPr>
        <p:spPr>
          <a:xfrm>
            <a:off x="6606718" y="1186469"/>
            <a:ext cx="1660825" cy="339740"/>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solidFill>
                <a:schemeClr val="tx1"/>
              </a:solidFill>
            </a:endParaRPr>
          </a:p>
        </p:txBody>
      </p:sp>
      <p:cxnSp>
        <p:nvCxnSpPr>
          <p:cNvPr id="12" name="Straight Arrow Connector 11">
            <a:extLst>
              <a:ext uri="{FF2B5EF4-FFF2-40B4-BE49-F238E27FC236}">
                <a16:creationId xmlns:a16="http://schemas.microsoft.com/office/drawing/2014/main" id="{DA63E49B-8A62-1847-A1E7-8A038508B3F1}"/>
              </a:ext>
            </a:extLst>
          </p:cNvPr>
          <p:cNvCxnSpPr>
            <a:cxnSpLocks/>
            <a:endCxn id="6" idx="1"/>
          </p:cNvCxnSpPr>
          <p:nvPr/>
        </p:nvCxnSpPr>
        <p:spPr>
          <a:xfrm>
            <a:off x="2998418" y="1427188"/>
            <a:ext cx="2182498" cy="618545"/>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14" name="Bent-Up Arrow 13">
            <a:extLst>
              <a:ext uri="{FF2B5EF4-FFF2-40B4-BE49-F238E27FC236}">
                <a16:creationId xmlns:a16="http://schemas.microsoft.com/office/drawing/2014/main" id="{374DC5CA-CE7E-B44C-9190-6397684C2B76}"/>
              </a:ext>
            </a:extLst>
          </p:cNvPr>
          <p:cNvSpPr/>
          <p:nvPr/>
        </p:nvSpPr>
        <p:spPr>
          <a:xfrm flipH="1">
            <a:off x="6026856" y="2713320"/>
            <a:ext cx="2389086" cy="870463"/>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dirty="0"/>
          </a:p>
        </p:txBody>
      </p:sp>
      <p:sp>
        <p:nvSpPr>
          <p:cNvPr id="15" name="TextBox 14">
            <a:extLst>
              <a:ext uri="{FF2B5EF4-FFF2-40B4-BE49-F238E27FC236}">
                <a16:creationId xmlns:a16="http://schemas.microsoft.com/office/drawing/2014/main" id="{1EA5F8B3-2AD4-0C42-9324-2A55F143572D}"/>
              </a:ext>
            </a:extLst>
          </p:cNvPr>
          <p:cNvSpPr txBox="1"/>
          <p:nvPr/>
        </p:nvSpPr>
        <p:spPr>
          <a:xfrm>
            <a:off x="7268011" y="2843986"/>
            <a:ext cx="1542444" cy="707886"/>
          </a:xfrm>
          <a:prstGeom prst="rect">
            <a:avLst/>
          </a:prstGeom>
          <a:noFill/>
        </p:spPr>
        <p:txBody>
          <a:bodyPr wrap="square" rtlCol="0">
            <a:spAutoFit/>
          </a:bodyPr>
          <a:lstStyle/>
          <a:p>
            <a:pPr algn="ctr"/>
            <a:r>
              <a:rPr lang="en-US" sz="2000" dirty="0"/>
              <a:t>Completed Sketch File</a:t>
            </a:r>
          </a:p>
        </p:txBody>
      </p:sp>
      <p:sp>
        <p:nvSpPr>
          <p:cNvPr id="17" name="Down Arrow 16">
            <a:extLst>
              <a:ext uri="{FF2B5EF4-FFF2-40B4-BE49-F238E27FC236}">
                <a16:creationId xmlns:a16="http://schemas.microsoft.com/office/drawing/2014/main" id="{23E951BF-668D-D444-88D5-FB6CB41DEB1B}"/>
              </a:ext>
            </a:extLst>
          </p:cNvPr>
          <p:cNvSpPr/>
          <p:nvPr/>
        </p:nvSpPr>
        <p:spPr>
          <a:xfrm>
            <a:off x="9448800" y="3996987"/>
            <a:ext cx="238295" cy="6759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p>
        </p:txBody>
      </p:sp>
      <p:sp>
        <p:nvSpPr>
          <p:cNvPr id="18" name="TextBox 17">
            <a:extLst>
              <a:ext uri="{FF2B5EF4-FFF2-40B4-BE49-F238E27FC236}">
                <a16:creationId xmlns:a16="http://schemas.microsoft.com/office/drawing/2014/main" id="{9B3DAD0D-F482-4546-A24D-13C8D83164DF}"/>
              </a:ext>
            </a:extLst>
          </p:cNvPr>
          <p:cNvSpPr txBox="1"/>
          <p:nvPr/>
        </p:nvSpPr>
        <p:spPr>
          <a:xfrm>
            <a:off x="9883608" y="4026571"/>
            <a:ext cx="1477460" cy="707886"/>
          </a:xfrm>
          <a:prstGeom prst="rect">
            <a:avLst/>
          </a:prstGeom>
          <a:noFill/>
        </p:spPr>
        <p:txBody>
          <a:bodyPr wrap="square" rtlCol="0">
            <a:spAutoFit/>
          </a:bodyPr>
          <a:lstStyle/>
          <a:p>
            <a:r>
              <a:rPr lang="en-US" sz="2000" dirty="0"/>
              <a:t>Successful Verification</a:t>
            </a:r>
          </a:p>
        </p:txBody>
      </p:sp>
      <p:sp>
        <p:nvSpPr>
          <p:cNvPr id="19" name="TextBox 18">
            <a:extLst>
              <a:ext uri="{FF2B5EF4-FFF2-40B4-BE49-F238E27FC236}">
                <a16:creationId xmlns:a16="http://schemas.microsoft.com/office/drawing/2014/main" id="{8C798642-D94F-5249-B74D-C33A1740BEFA}"/>
              </a:ext>
            </a:extLst>
          </p:cNvPr>
          <p:cNvSpPr txBox="1"/>
          <p:nvPr/>
        </p:nvSpPr>
        <p:spPr>
          <a:xfrm>
            <a:off x="6546170" y="548950"/>
            <a:ext cx="2038290" cy="707886"/>
          </a:xfrm>
          <a:prstGeom prst="rect">
            <a:avLst/>
          </a:prstGeom>
          <a:noFill/>
        </p:spPr>
        <p:txBody>
          <a:bodyPr wrap="square" rtlCol="0">
            <a:spAutoFit/>
          </a:bodyPr>
          <a:lstStyle/>
          <a:p>
            <a:r>
              <a:rPr lang="en-US" sz="2000" dirty="0"/>
              <a:t>Completes spec with 2 bit inputs</a:t>
            </a:r>
          </a:p>
        </p:txBody>
      </p:sp>
      <p:sp>
        <p:nvSpPr>
          <p:cNvPr id="21" name="TextBox 20">
            <a:extLst>
              <a:ext uri="{FF2B5EF4-FFF2-40B4-BE49-F238E27FC236}">
                <a16:creationId xmlns:a16="http://schemas.microsoft.com/office/drawing/2014/main" id="{AA9D0E66-E061-6F4D-8A3B-B2CBF32E6687}"/>
              </a:ext>
            </a:extLst>
          </p:cNvPr>
          <p:cNvSpPr txBox="1"/>
          <p:nvPr/>
        </p:nvSpPr>
        <p:spPr>
          <a:xfrm>
            <a:off x="9044515" y="5924665"/>
            <a:ext cx="1334127" cy="707886"/>
          </a:xfrm>
          <a:prstGeom prst="rect">
            <a:avLst/>
          </a:prstGeom>
          <a:solidFill>
            <a:schemeClr val="bg1"/>
          </a:solidFill>
        </p:spPr>
        <p:txBody>
          <a:bodyPr wrap="square" rtlCol="0">
            <a:spAutoFit/>
          </a:bodyPr>
          <a:lstStyle/>
          <a:p>
            <a:r>
              <a:rPr lang="en-US" sz="2000" dirty="0"/>
              <a:t>Verified Sketch File</a:t>
            </a:r>
          </a:p>
        </p:txBody>
      </p:sp>
      <p:sp>
        <p:nvSpPr>
          <p:cNvPr id="22" name="TextBox 21">
            <a:extLst>
              <a:ext uri="{FF2B5EF4-FFF2-40B4-BE49-F238E27FC236}">
                <a16:creationId xmlns:a16="http://schemas.microsoft.com/office/drawing/2014/main" id="{033D7C26-81DC-C14A-8952-04DC305FB3BF}"/>
              </a:ext>
            </a:extLst>
          </p:cNvPr>
          <p:cNvSpPr txBox="1"/>
          <p:nvPr/>
        </p:nvSpPr>
        <p:spPr>
          <a:xfrm>
            <a:off x="1549132" y="3808976"/>
            <a:ext cx="1881108" cy="400110"/>
          </a:xfrm>
          <a:prstGeom prst="rect">
            <a:avLst/>
          </a:prstGeom>
          <a:solidFill>
            <a:schemeClr val="bg1"/>
          </a:solidFill>
        </p:spPr>
        <p:txBody>
          <a:bodyPr wrap="square" rtlCol="0">
            <a:spAutoFit/>
          </a:bodyPr>
          <a:lstStyle/>
          <a:p>
            <a:r>
              <a:rPr lang="en-US" sz="2000" dirty="0"/>
              <a:t>Input Sketch file</a:t>
            </a:r>
          </a:p>
        </p:txBody>
      </p:sp>
      <p:pic>
        <p:nvPicPr>
          <p:cNvPr id="23" name="Picture 22">
            <a:extLst>
              <a:ext uri="{FF2B5EF4-FFF2-40B4-BE49-F238E27FC236}">
                <a16:creationId xmlns:a16="http://schemas.microsoft.com/office/drawing/2014/main" id="{319572BF-824A-3F40-A176-5DD866C8167E}"/>
              </a:ext>
            </a:extLst>
          </p:cNvPr>
          <p:cNvPicPr>
            <a:picLocks noChangeAspect="1"/>
          </p:cNvPicPr>
          <p:nvPr/>
        </p:nvPicPr>
        <p:blipFill>
          <a:blip r:embed="rId3"/>
          <a:stretch>
            <a:fillRect/>
          </a:stretch>
        </p:blipFill>
        <p:spPr>
          <a:xfrm>
            <a:off x="1987760" y="2574336"/>
            <a:ext cx="869680" cy="1177693"/>
          </a:xfrm>
          <a:prstGeom prst="rect">
            <a:avLst/>
          </a:prstGeom>
          <a:solidFill>
            <a:schemeClr val="bg1"/>
          </a:solidFill>
        </p:spPr>
      </p:pic>
      <p:cxnSp>
        <p:nvCxnSpPr>
          <p:cNvPr id="24" name="Straight Arrow Connector 23">
            <a:extLst>
              <a:ext uri="{FF2B5EF4-FFF2-40B4-BE49-F238E27FC236}">
                <a16:creationId xmlns:a16="http://schemas.microsoft.com/office/drawing/2014/main" id="{E3C2D292-844A-0C45-A845-BEDE6006E24F}"/>
              </a:ext>
            </a:extLst>
          </p:cNvPr>
          <p:cNvCxnSpPr>
            <a:cxnSpLocks/>
          </p:cNvCxnSpPr>
          <p:nvPr/>
        </p:nvCxnSpPr>
        <p:spPr>
          <a:xfrm flipV="1">
            <a:off x="3125065" y="2399676"/>
            <a:ext cx="1987567" cy="791479"/>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C722B2DC-AB19-F84D-873A-7B5989D0AFE7}"/>
              </a:ext>
            </a:extLst>
          </p:cNvPr>
          <p:cNvSpPr/>
          <p:nvPr/>
        </p:nvSpPr>
        <p:spPr>
          <a:xfrm>
            <a:off x="721760" y="78196"/>
            <a:ext cx="5239191" cy="677108"/>
          </a:xfrm>
          <a:prstGeom prst="rect">
            <a:avLst/>
          </a:prstGeom>
        </p:spPr>
        <p:txBody>
          <a:bodyPr wrap="none">
            <a:spAutoFit/>
          </a:bodyPr>
          <a:lstStyle/>
          <a:p>
            <a:r>
              <a:rPr lang="en-US" sz="3800" dirty="0">
                <a:solidFill>
                  <a:srgbClr val="0000FF"/>
                </a:solidFill>
                <a:latin typeface="Calibri"/>
                <a:ea typeface="+mj-ea"/>
                <a:cs typeface="+mj-cs"/>
              </a:rPr>
              <a:t>Our own CEGIS Algorithm</a:t>
            </a:r>
          </a:p>
        </p:txBody>
      </p:sp>
      <p:sp>
        <p:nvSpPr>
          <p:cNvPr id="27" name="Title 1">
            <a:extLst>
              <a:ext uri="{FF2B5EF4-FFF2-40B4-BE49-F238E27FC236}">
                <a16:creationId xmlns:a16="http://schemas.microsoft.com/office/drawing/2014/main" id="{F8116D54-5866-C24B-8D7B-0C133B5AE00C}"/>
              </a:ext>
            </a:extLst>
          </p:cNvPr>
          <p:cNvSpPr txBox="1">
            <a:spLocks/>
          </p:cNvSpPr>
          <p:nvPr/>
        </p:nvSpPr>
        <p:spPr>
          <a:xfrm>
            <a:off x="226540" y="470406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Calibri"/>
              <a:ea typeface="+mj-ea"/>
              <a:cs typeface="+mj-cs"/>
            </a:endParaRPr>
          </a:p>
        </p:txBody>
      </p:sp>
      <p:sp>
        <p:nvSpPr>
          <p:cNvPr id="2" name="Rectangle 1">
            <a:extLst>
              <a:ext uri="{FF2B5EF4-FFF2-40B4-BE49-F238E27FC236}">
                <a16:creationId xmlns:a16="http://schemas.microsoft.com/office/drawing/2014/main" id="{474D9520-32BD-2440-B46C-7556BE9B8FA5}"/>
              </a:ext>
            </a:extLst>
          </p:cNvPr>
          <p:cNvSpPr/>
          <p:nvPr/>
        </p:nvSpPr>
        <p:spPr>
          <a:xfrm>
            <a:off x="226540" y="5329327"/>
            <a:ext cx="4238981"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latin typeface="Calibri"/>
                <a:ea typeface="+mj-ea"/>
                <a:cs typeface="+mj-cs"/>
              </a:rPr>
              <a:t>Do verification in 10-bit range</a:t>
            </a:r>
          </a:p>
        </p:txBody>
      </p:sp>
      <p:sp>
        <p:nvSpPr>
          <p:cNvPr id="28" name="Rectangle 27">
            <a:extLst>
              <a:ext uri="{FF2B5EF4-FFF2-40B4-BE49-F238E27FC236}">
                <a16:creationId xmlns:a16="http://schemas.microsoft.com/office/drawing/2014/main" id="{04446860-4854-0040-B268-85C3E883CBFC}"/>
              </a:ext>
            </a:extLst>
          </p:cNvPr>
          <p:cNvSpPr/>
          <p:nvPr/>
        </p:nvSpPr>
        <p:spPr>
          <a:xfrm>
            <a:off x="227025" y="5784589"/>
            <a:ext cx="772660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latin typeface="Calibri"/>
                <a:ea typeface="+mj-ea"/>
                <a:cs typeface="+mj-cs"/>
              </a:rPr>
              <a:t>Add the counterexample into input if the verification fails  </a:t>
            </a:r>
          </a:p>
        </p:txBody>
      </p:sp>
      <p:sp>
        <p:nvSpPr>
          <p:cNvPr id="29" name="Rectangle 28">
            <a:extLst>
              <a:ext uri="{FF2B5EF4-FFF2-40B4-BE49-F238E27FC236}">
                <a16:creationId xmlns:a16="http://schemas.microsoft.com/office/drawing/2014/main" id="{5FD741BD-791F-DB4C-AE8C-EA98524781A8}"/>
              </a:ext>
            </a:extLst>
          </p:cNvPr>
          <p:cNvSpPr/>
          <p:nvPr/>
        </p:nvSpPr>
        <p:spPr>
          <a:xfrm>
            <a:off x="226540" y="4846992"/>
            <a:ext cx="6560450"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Constrain the input into 2-bit range for synthesis</a:t>
            </a:r>
          </a:p>
        </p:txBody>
      </p:sp>
      <p:sp>
        <p:nvSpPr>
          <p:cNvPr id="30" name="TextBox 29">
            <a:extLst>
              <a:ext uri="{FF2B5EF4-FFF2-40B4-BE49-F238E27FC236}">
                <a16:creationId xmlns:a16="http://schemas.microsoft.com/office/drawing/2014/main" id="{22385064-C11A-2A4D-B32E-1F4ABA0D5874}"/>
              </a:ext>
            </a:extLst>
          </p:cNvPr>
          <p:cNvSpPr txBox="1"/>
          <p:nvPr/>
        </p:nvSpPr>
        <p:spPr>
          <a:xfrm>
            <a:off x="10295882" y="3285861"/>
            <a:ext cx="1147610" cy="400110"/>
          </a:xfrm>
          <a:prstGeom prst="rect">
            <a:avLst/>
          </a:prstGeom>
          <a:noFill/>
        </p:spPr>
        <p:txBody>
          <a:bodyPr wrap="square" rtlCol="0">
            <a:spAutoFit/>
          </a:bodyPr>
          <a:lstStyle/>
          <a:p>
            <a:pPr algn="ctr"/>
            <a:r>
              <a:rPr lang="en-US" sz="2000" dirty="0"/>
              <a:t>Z3 solver</a:t>
            </a:r>
          </a:p>
        </p:txBody>
      </p:sp>
      <p:pic>
        <p:nvPicPr>
          <p:cNvPr id="31" name="Picture 30">
            <a:extLst>
              <a:ext uri="{FF2B5EF4-FFF2-40B4-BE49-F238E27FC236}">
                <a16:creationId xmlns:a16="http://schemas.microsoft.com/office/drawing/2014/main" id="{FC54DF75-20A2-754F-816C-6A83632682FC}"/>
              </a:ext>
            </a:extLst>
          </p:cNvPr>
          <p:cNvPicPr>
            <a:picLocks noChangeAspect="1"/>
          </p:cNvPicPr>
          <p:nvPr/>
        </p:nvPicPr>
        <p:blipFill>
          <a:blip r:embed="rId3"/>
          <a:stretch>
            <a:fillRect/>
          </a:stretch>
        </p:blipFill>
        <p:spPr>
          <a:xfrm>
            <a:off x="1825978" y="764284"/>
            <a:ext cx="869680" cy="1177693"/>
          </a:xfrm>
          <a:prstGeom prst="rect">
            <a:avLst/>
          </a:prstGeom>
          <a:solidFill>
            <a:schemeClr val="bg1"/>
          </a:solidFill>
        </p:spPr>
      </p:pic>
      <p:pic>
        <p:nvPicPr>
          <p:cNvPr id="35" name="Picture 34">
            <a:extLst>
              <a:ext uri="{FF2B5EF4-FFF2-40B4-BE49-F238E27FC236}">
                <a16:creationId xmlns:a16="http://schemas.microsoft.com/office/drawing/2014/main" id="{0EAA1363-8E58-D14F-B474-40C640EA3315}"/>
              </a:ext>
            </a:extLst>
          </p:cNvPr>
          <p:cNvPicPr>
            <a:picLocks noChangeAspect="1"/>
          </p:cNvPicPr>
          <p:nvPr/>
        </p:nvPicPr>
        <p:blipFill>
          <a:blip r:embed="rId3"/>
          <a:stretch>
            <a:fillRect/>
          </a:stretch>
        </p:blipFill>
        <p:spPr>
          <a:xfrm>
            <a:off x="9233205" y="4712670"/>
            <a:ext cx="869680" cy="1177693"/>
          </a:xfrm>
          <a:prstGeom prst="rect">
            <a:avLst/>
          </a:prstGeom>
          <a:solidFill>
            <a:schemeClr val="bg1"/>
          </a:solidFill>
        </p:spPr>
      </p:pic>
      <p:pic>
        <p:nvPicPr>
          <p:cNvPr id="36" name="Picture 35">
            <a:extLst>
              <a:ext uri="{FF2B5EF4-FFF2-40B4-BE49-F238E27FC236}">
                <a16:creationId xmlns:a16="http://schemas.microsoft.com/office/drawing/2014/main" id="{494E46C3-33D5-324D-8CB3-C0CD18B08A7F}"/>
              </a:ext>
            </a:extLst>
          </p:cNvPr>
          <p:cNvPicPr>
            <a:picLocks noChangeAspect="1"/>
          </p:cNvPicPr>
          <p:nvPr/>
        </p:nvPicPr>
        <p:blipFill>
          <a:blip r:embed="rId3"/>
          <a:stretch>
            <a:fillRect/>
          </a:stretch>
        </p:blipFill>
        <p:spPr>
          <a:xfrm>
            <a:off x="7714937" y="1605159"/>
            <a:ext cx="869680" cy="1177693"/>
          </a:xfrm>
          <a:prstGeom prst="rect">
            <a:avLst/>
          </a:prstGeom>
          <a:solidFill>
            <a:schemeClr val="bg1"/>
          </a:solidFill>
        </p:spPr>
      </p:pic>
      <p:pic>
        <p:nvPicPr>
          <p:cNvPr id="33" name="Picture 32">
            <a:extLst>
              <a:ext uri="{FF2B5EF4-FFF2-40B4-BE49-F238E27FC236}">
                <a16:creationId xmlns:a16="http://schemas.microsoft.com/office/drawing/2014/main" id="{1542F504-973D-8943-A06A-B9A5D8FFF854}"/>
              </a:ext>
            </a:extLst>
          </p:cNvPr>
          <p:cNvPicPr>
            <a:picLocks noChangeAspect="1"/>
          </p:cNvPicPr>
          <p:nvPr/>
        </p:nvPicPr>
        <p:blipFill>
          <a:blip r:embed="rId4"/>
          <a:stretch>
            <a:fillRect/>
          </a:stretch>
        </p:blipFill>
        <p:spPr>
          <a:xfrm>
            <a:off x="6858906" y="4463655"/>
            <a:ext cx="798881" cy="798881"/>
          </a:xfrm>
          <a:prstGeom prst="rect">
            <a:avLst/>
          </a:prstGeom>
        </p:spPr>
      </p:pic>
      <p:pic>
        <p:nvPicPr>
          <p:cNvPr id="34" name="Picture 33">
            <a:extLst>
              <a:ext uri="{FF2B5EF4-FFF2-40B4-BE49-F238E27FC236}">
                <a16:creationId xmlns:a16="http://schemas.microsoft.com/office/drawing/2014/main" id="{5EDABE14-9238-3540-BE44-F90C4C20B89A}"/>
              </a:ext>
            </a:extLst>
          </p:cNvPr>
          <p:cNvPicPr>
            <a:picLocks noChangeAspect="1"/>
          </p:cNvPicPr>
          <p:nvPr/>
        </p:nvPicPr>
        <p:blipFill>
          <a:blip r:embed="rId5"/>
          <a:stretch>
            <a:fillRect/>
          </a:stretch>
        </p:blipFill>
        <p:spPr>
          <a:xfrm>
            <a:off x="11199006" y="3850147"/>
            <a:ext cx="918415" cy="968970"/>
          </a:xfrm>
          <a:prstGeom prst="rect">
            <a:avLst/>
          </a:prstGeom>
        </p:spPr>
      </p:pic>
    </p:spTree>
    <p:extLst>
      <p:ext uri="{BB962C8B-B14F-4D97-AF65-F5344CB8AC3E}">
        <p14:creationId xmlns:p14="http://schemas.microsoft.com/office/powerpoint/2010/main" val="372958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P spid="2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EC14B-7DDC-D84E-9A46-3247ADBBA518}"/>
              </a:ext>
            </a:extLst>
          </p:cNvPr>
          <p:cNvSpPr>
            <a:spLocks noGrp="1"/>
          </p:cNvSpPr>
          <p:nvPr>
            <p:ph type="title"/>
          </p:nvPr>
        </p:nvSpPr>
        <p:spPr>
          <a:xfrm>
            <a:off x="838200" y="78256"/>
            <a:ext cx="10515600" cy="1325563"/>
          </a:xfrm>
        </p:spPr>
        <p:txBody>
          <a:bodyPr>
            <a:normAutofit/>
          </a:bodyPr>
          <a:lstStyle/>
          <a:p>
            <a:r>
              <a:rPr lang="en-US" dirty="0">
                <a:solidFill>
                  <a:srgbClr val="0000FF"/>
                </a:solidFill>
                <a:latin typeface="Calibri"/>
              </a:rPr>
              <a:t>Today’s approach to writing fast programs</a:t>
            </a:r>
          </a:p>
        </p:txBody>
      </p:sp>
      <p:sp>
        <p:nvSpPr>
          <p:cNvPr id="4" name="Rectangle 3">
            <a:extLst>
              <a:ext uri="{FF2B5EF4-FFF2-40B4-BE49-F238E27FC236}">
                <a16:creationId xmlns:a16="http://schemas.microsoft.com/office/drawing/2014/main" id="{A72E95A3-B2B4-0A4F-93BC-24B83FAEB63C}"/>
              </a:ext>
            </a:extLst>
          </p:cNvPr>
          <p:cNvSpPr/>
          <p:nvPr/>
        </p:nvSpPr>
        <p:spPr>
          <a:xfrm>
            <a:off x="838200" y="1123672"/>
            <a:ext cx="11106150" cy="5262979"/>
          </a:xfrm>
          <a:prstGeom prst="rect">
            <a:avLst/>
          </a:prstGeom>
        </p:spPr>
        <p:txBody>
          <a:bodyPr wrap="square">
            <a:spAutoFit/>
          </a:bodyPr>
          <a:lstStyle/>
          <a:p>
            <a:pPr marL="457200" indent="-457200">
              <a:buFont typeface="Arial" panose="020B0604020202020204" pitchFamily="34" charset="0"/>
              <a:buChar char="•"/>
            </a:pPr>
            <a:r>
              <a:rPr lang="en-US" sz="2800" dirty="0"/>
              <a:t>Handcraft the fast programs</a:t>
            </a:r>
          </a:p>
          <a:p>
            <a:pPr marL="914400" lvl="1" indent="-457200">
              <a:buFont typeface="Arial" panose="020B0604020202020204" pitchFamily="34" charset="0"/>
              <a:buChar char="•"/>
            </a:pPr>
            <a:r>
              <a:rPr lang="en-US" sz="2800" dirty="0"/>
              <a:t>Requires familiarity with the underlying hardware architecture</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endParaRPr lang="en-US" sz="2800" dirty="0"/>
          </a:p>
          <a:p>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Rely on the compiler.  </a:t>
            </a:r>
          </a:p>
          <a:p>
            <a:pPr marL="914400" lvl="1" indent="-457200">
              <a:buFont typeface="Arial" panose="020B0604020202020204" pitchFamily="34" charset="0"/>
              <a:buChar char="•"/>
            </a:pPr>
            <a:r>
              <a:rPr lang="en-US" sz="2800" dirty="0"/>
              <a:t>Engineering a compiler takes a long time and large teams.</a:t>
            </a:r>
          </a:p>
          <a:p>
            <a:pPr marL="914400" lvl="1" indent="-457200">
              <a:buFont typeface="Arial" panose="020B0604020202020204" pitchFamily="34" charset="0"/>
              <a:buChar char="•"/>
            </a:pPr>
            <a:r>
              <a:rPr lang="en-US" sz="2800" dirty="0"/>
              <a:t>Difficult for new, niche, and evolving packet-processing hardware.</a:t>
            </a:r>
          </a:p>
          <a:p>
            <a:endParaRPr lang="en-US" sz="2800" dirty="0"/>
          </a:p>
        </p:txBody>
      </p:sp>
      <p:grpSp>
        <p:nvGrpSpPr>
          <p:cNvPr id="6" name="Group 5">
            <a:extLst>
              <a:ext uri="{FF2B5EF4-FFF2-40B4-BE49-F238E27FC236}">
                <a16:creationId xmlns:a16="http://schemas.microsoft.com/office/drawing/2014/main" id="{3959CA68-40BA-2D46-BEA3-3775C8E650DA}"/>
              </a:ext>
            </a:extLst>
          </p:cNvPr>
          <p:cNvGrpSpPr/>
          <p:nvPr/>
        </p:nvGrpSpPr>
        <p:grpSpPr>
          <a:xfrm>
            <a:off x="3941364" y="2029669"/>
            <a:ext cx="3391471" cy="2681653"/>
            <a:chOff x="3941364" y="1572469"/>
            <a:chExt cx="3391471" cy="2681653"/>
          </a:xfrm>
        </p:grpSpPr>
        <p:pic>
          <p:nvPicPr>
            <p:cNvPr id="3" name="Picture 2">
              <a:extLst>
                <a:ext uri="{FF2B5EF4-FFF2-40B4-BE49-F238E27FC236}">
                  <a16:creationId xmlns:a16="http://schemas.microsoft.com/office/drawing/2014/main" id="{E6561C02-B939-1F4E-AE1E-4C9C372F59EA}"/>
                </a:ext>
              </a:extLst>
            </p:cNvPr>
            <p:cNvPicPr>
              <a:picLocks noChangeAspect="1"/>
            </p:cNvPicPr>
            <p:nvPr/>
          </p:nvPicPr>
          <p:blipFill>
            <a:blip r:embed="rId3"/>
            <a:stretch>
              <a:fillRect/>
            </a:stretch>
          </p:blipFill>
          <p:spPr>
            <a:xfrm>
              <a:off x="4490905" y="1572469"/>
              <a:ext cx="2619891" cy="2095913"/>
            </a:xfrm>
            <a:prstGeom prst="rect">
              <a:avLst/>
            </a:prstGeom>
          </p:spPr>
        </p:pic>
        <p:sp>
          <p:nvSpPr>
            <p:cNvPr id="5" name="Rectangle 4">
              <a:extLst>
                <a:ext uri="{FF2B5EF4-FFF2-40B4-BE49-F238E27FC236}">
                  <a16:creationId xmlns:a16="http://schemas.microsoft.com/office/drawing/2014/main" id="{F7AEE45E-2E0B-EE4B-9558-5BE11754BA97}"/>
                </a:ext>
              </a:extLst>
            </p:cNvPr>
            <p:cNvSpPr/>
            <p:nvPr/>
          </p:nvSpPr>
          <p:spPr>
            <a:xfrm>
              <a:off x="3941364" y="3607791"/>
              <a:ext cx="3391471" cy="646331"/>
            </a:xfrm>
            <a:prstGeom prst="rect">
              <a:avLst/>
            </a:prstGeom>
          </p:spPr>
          <p:txBody>
            <a:bodyPr wrap="square">
              <a:spAutoFit/>
            </a:bodyPr>
            <a:lstStyle/>
            <a:p>
              <a:pPr algn="ctr"/>
              <a:r>
                <a:rPr lang="en-US" b="1" dirty="0">
                  <a:solidFill>
                    <a:srgbClr val="0070C0"/>
                  </a:solidFill>
                </a:rPr>
                <a:t>Arithmetic logic unit (ALU)</a:t>
              </a:r>
            </a:p>
            <a:p>
              <a:pPr algn="ctr"/>
              <a:r>
                <a:rPr lang="en-US" b="1" dirty="0">
                  <a:solidFill>
                    <a:srgbClr val="0070C0"/>
                  </a:solidFill>
                </a:rPr>
                <a:t> for switches</a:t>
              </a:r>
            </a:p>
          </p:txBody>
        </p:sp>
      </p:grpSp>
      <p:grpSp>
        <p:nvGrpSpPr>
          <p:cNvPr id="12" name="Group 11">
            <a:extLst>
              <a:ext uri="{FF2B5EF4-FFF2-40B4-BE49-F238E27FC236}">
                <a16:creationId xmlns:a16="http://schemas.microsoft.com/office/drawing/2014/main" id="{C86B7B21-42C9-0045-A616-DB87C1B24C9D}"/>
              </a:ext>
            </a:extLst>
          </p:cNvPr>
          <p:cNvGrpSpPr/>
          <p:nvPr/>
        </p:nvGrpSpPr>
        <p:grpSpPr>
          <a:xfrm>
            <a:off x="7399152" y="2429475"/>
            <a:ext cx="3547194" cy="2291740"/>
            <a:chOff x="7399152" y="1972275"/>
            <a:chExt cx="3547194" cy="2291740"/>
          </a:xfrm>
        </p:grpSpPr>
        <p:pic>
          <p:nvPicPr>
            <p:cNvPr id="9" name="Picture 8">
              <a:extLst>
                <a:ext uri="{FF2B5EF4-FFF2-40B4-BE49-F238E27FC236}">
                  <a16:creationId xmlns:a16="http://schemas.microsoft.com/office/drawing/2014/main" id="{4C50512A-EA9E-524A-99DF-8883D3FF5C55}"/>
                </a:ext>
              </a:extLst>
            </p:cNvPr>
            <p:cNvPicPr>
              <a:picLocks noChangeAspect="1"/>
            </p:cNvPicPr>
            <p:nvPr/>
          </p:nvPicPr>
          <p:blipFill rotWithShape="1">
            <a:blip r:embed="rId4"/>
            <a:srcRect t="1" r="3050" b="26343"/>
            <a:stretch/>
          </p:blipFill>
          <p:spPr>
            <a:xfrm>
              <a:off x="7554875" y="1972275"/>
              <a:ext cx="3391471" cy="1635516"/>
            </a:xfrm>
            <a:prstGeom prst="rect">
              <a:avLst/>
            </a:prstGeom>
          </p:spPr>
        </p:pic>
        <p:sp>
          <p:nvSpPr>
            <p:cNvPr id="10" name="Rectangle 9">
              <a:extLst>
                <a:ext uri="{FF2B5EF4-FFF2-40B4-BE49-F238E27FC236}">
                  <a16:creationId xmlns:a16="http://schemas.microsoft.com/office/drawing/2014/main" id="{D9F94BDB-C1F6-A540-97F2-0F0BDFC5E02A}"/>
                </a:ext>
              </a:extLst>
            </p:cNvPr>
            <p:cNvSpPr/>
            <p:nvPr/>
          </p:nvSpPr>
          <p:spPr>
            <a:xfrm>
              <a:off x="7399152" y="3617684"/>
              <a:ext cx="3391471" cy="646331"/>
            </a:xfrm>
            <a:prstGeom prst="rect">
              <a:avLst/>
            </a:prstGeom>
          </p:spPr>
          <p:txBody>
            <a:bodyPr wrap="square">
              <a:spAutoFit/>
            </a:bodyPr>
            <a:lstStyle/>
            <a:p>
              <a:pPr algn="ctr"/>
              <a:r>
                <a:rPr lang="en-US" b="1" dirty="0">
                  <a:solidFill>
                    <a:srgbClr val="0070C0"/>
                  </a:solidFill>
                </a:rPr>
                <a:t>Lookup Table for</a:t>
              </a:r>
            </a:p>
            <a:p>
              <a:pPr algn="ctr"/>
              <a:r>
                <a:rPr lang="en-US" b="1" dirty="0">
                  <a:solidFill>
                    <a:srgbClr val="0070C0"/>
                  </a:solidFill>
                </a:rPr>
                <a:t>FPGAs</a:t>
              </a:r>
            </a:p>
          </p:txBody>
        </p:sp>
      </p:grpSp>
      <p:grpSp>
        <p:nvGrpSpPr>
          <p:cNvPr id="8" name="Group 7">
            <a:extLst>
              <a:ext uri="{FF2B5EF4-FFF2-40B4-BE49-F238E27FC236}">
                <a16:creationId xmlns:a16="http://schemas.microsoft.com/office/drawing/2014/main" id="{46B4B715-AC4F-5A4F-9A7B-96E7F39892F8}"/>
              </a:ext>
            </a:extLst>
          </p:cNvPr>
          <p:cNvGrpSpPr/>
          <p:nvPr/>
        </p:nvGrpSpPr>
        <p:grpSpPr>
          <a:xfrm>
            <a:off x="904517" y="2133187"/>
            <a:ext cx="3391471" cy="2568944"/>
            <a:chOff x="904517" y="1675987"/>
            <a:chExt cx="3391471" cy="2568944"/>
          </a:xfrm>
        </p:grpSpPr>
        <p:pic>
          <p:nvPicPr>
            <p:cNvPr id="7" name="Picture 6">
              <a:extLst>
                <a:ext uri="{FF2B5EF4-FFF2-40B4-BE49-F238E27FC236}">
                  <a16:creationId xmlns:a16="http://schemas.microsoft.com/office/drawing/2014/main" id="{2BA25BE0-EC20-2549-BEFA-A1E11488300B}"/>
                </a:ext>
              </a:extLst>
            </p:cNvPr>
            <p:cNvPicPr>
              <a:picLocks noChangeAspect="1"/>
            </p:cNvPicPr>
            <p:nvPr/>
          </p:nvPicPr>
          <p:blipFill>
            <a:blip r:embed="rId5"/>
            <a:stretch>
              <a:fillRect/>
            </a:stretch>
          </p:blipFill>
          <p:spPr>
            <a:xfrm>
              <a:off x="1543478" y="1675987"/>
              <a:ext cx="2557594" cy="1941697"/>
            </a:xfrm>
            <a:prstGeom prst="rect">
              <a:avLst/>
            </a:prstGeom>
          </p:spPr>
        </p:pic>
        <p:sp>
          <p:nvSpPr>
            <p:cNvPr id="11" name="Rectangle 10">
              <a:extLst>
                <a:ext uri="{FF2B5EF4-FFF2-40B4-BE49-F238E27FC236}">
                  <a16:creationId xmlns:a16="http://schemas.microsoft.com/office/drawing/2014/main" id="{D73F6728-1FF7-4B41-893B-8032FE169079}"/>
                </a:ext>
              </a:extLst>
            </p:cNvPr>
            <p:cNvSpPr/>
            <p:nvPr/>
          </p:nvSpPr>
          <p:spPr>
            <a:xfrm>
              <a:off x="904517" y="3598600"/>
              <a:ext cx="3391471" cy="646331"/>
            </a:xfrm>
            <a:prstGeom prst="rect">
              <a:avLst/>
            </a:prstGeom>
          </p:spPr>
          <p:txBody>
            <a:bodyPr wrap="square">
              <a:spAutoFit/>
            </a:bodyPr>
            <a:lstStyle/>
            <a:p>
              <a:pPr algn="ctr"/>
              <a:r>
                <a:rPr lang="en-US" b="1" dirty="0">
                  <a:solidFill>
                    <a:srgbClr val="0070C0"/>
                  </a:solidFill>
                </a:rPr>
                <a:t>Cache and memory hierarchy for</a:t>
              </a:r>
            </a:p>
            <a:p>
              <a:pPr algn="ctr"/>
              <a:r>
                <a:rPr lang="en-US" b="1" dirty="0" err="1">
                  <a:solidFill>
                    <a:srgbClr val="0070C0"/>
                  </a:solidFill>
                </a:rPr>
                <a:t>SmartNICs</a:t>
              </a:r>
              <a:r>
                <a:rPr lang="en-US" b="1" dirty="0">
                  <a:solidFill>
                    <a:srgbClr val="0070C0"/>
                  </a:solidFill>
                </a:rPr>
                <a:t> and CPUs</a:t>
              </a:r>
            </a:p>
          </p:txBody>
        </p:sp>
      </p:grpSp>
    </p:spTree>
    <p:extLst>
      <p:ext uri="{BB962C8B-B14F-4D97-AF65-F5344CB8AC3E}">
        <p14:creationId xmlns:p14="http://schemas.microsoft.com/office/powerpoint/2010/main" val="207438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910AE-1D28-584B-A2C8-0181834E973F}"/>
              </a:ext>
            </a:extLst>
          </p:cNvPr>
          <p:cNvSpPr>
            <a:spLocks noGrp="1"/>
          </p:cNvSpPr>
          <p:nvPr>
            <p:ph type="title"/>
          </p:nvPr>
        </p:nvSpPr>
        <p:spPr/>
        <p:txBody>
          <a:bodyPr>
            <a:normAutofit/>
          </a:bodyPr>
          <a:lstStyle/>
          <a:p>
            <a:r>
              <a:rPr lang="en-US">
                <a:solidFill>
                  <a:srgbClr val="0000FF"/>
                </a:solidFill>
                <a:latin typeface="Calibri"/>
              </a:rPr>
              <a:t>Programming network devices today</a:t>
            </a:r>
          </a:p>
        </p:txBody>
      </p:sp>
      <p:sp>
        <p:nvSpPr>
          <p:cNvPr id="3" name="Content Placeholder 2">
            <a:extLst>
              <a:ext uri="{FF2B5EF4-FFF2-40B4-BE49-F238E27FC236}">
                <a16:creationId xmlns:a16="http://schemas.microsoft.com/office/drawing/2014/main" id="{82942D24-B2F5-8A4D-84CE-52B49AEDA253}"/>
              </a:ext>
            </a:extLst>
          </p:cNvPr>
          <p:cNvSpPr>
            <a:spLocks noGrp="1"/>
          </p:cNvSpPr>
          <p:nvPr>
            <p:ph idx="1"/>
          </p:nvPr>
        </p:nvSpPr>
        <p:spPr>
          <a:xfrm>
            <a:off x="838200" y="1326776"/>
            <a:ext cx="10515600" cy="4850187"/>
          </a:xfrm>
        </p:spPr>
        <p:txBody>
          <a:bodyPr>
            <a:normAutofit/>
          </a:bodyPr>
          <a:lstStyle/>
          <a:p>
            <a:r>
              <a:rPr lang="en-US" dirty="0"/>
              <a:t>Lots of programmable network devices (e.g., …) TODO: Add pictures.</a:t>
            </a:r>
          </a:p>
          <a:p>
            <a:endParaRPr lang="en-US" dirty="0"/>
          </a:p>
          <a:p>
            <a:endParaRPr lang="en-US" dirty="0"/>
          </a:p>
          <a:p>
            <a:endParaRPr lang="en-US" dirty="0"/>
          </a:p>
          <a:p>
            <a:endParaRPr lang="en-US" dirty="0"/>
          </a:p>
          <a:p>
            <a:r>
              <a:rPr lang="en-US" dirty="0"/>
              <a:t>Easy to get started with programming these devices, but hard to write optimized code.</a:t>
            </a:r>
          </a:p>
          <a:p>
            <a:endParaRPr lang="en-US" dirty="0"/>
          </a:p>
        </p:txBody>
      </p:sp>
      <p:grpSp>
        <p:nvGrpSpPr>
          <p:cNvPr id="7" name="Group 6">
            <a:extLst>
              <a:ext uri="{FF2B5EF4-FFF2-40B4-BE49-F238E27FC236}">
                <a16:creationId xmlns:a16="http://schemas.microsoft.com/office/drawing/2014/main" id="{944E8CCC-3D57-EA48-86FC-129C121A3E85}"/>
              </a:ext>
            </a:extLst>
          </p:cNvPr>
          <p:cNvGrpSpPr/>
          <p:nvPr/>
        </p:nvGrpSpPr>
        <p:grpSpPr>
          <a:xfrm>
            <a:off x="1452282" y="1903317"/>
            <a:ext cx="2456330" cy="1736352"/>
            <a:chOff x="1695144" y="0"/>
            <a:chExt cx="8801711" cy="6858000"/>
          </a:xfrm>
        </p:grpSpPr>
        <p:pic>
          <p:nvPicPr>
            <p:cNvPr id="5" name="Picture 4">
              <a:extLst>
                <a:ext uri="{FF2B5EF4-FFF2-40B4-BE49-F238E27FC236}">
                  <a16:creationId xmlns:a16="http://schemas.microsoft.com/office/drawing/2014/main" id="{753CFED1-1D9B-954D-BDA5-5617298C7C25}"/>
                </a:ext>
              </a:extLst>
            </p:cNvPr>
            <p:cNvPicPr>
              <a:picLocks noChangeAspect="1"/>
            </p:cNvPicPr>
            <p:nvPr/>
          </p:nvPicPr>
          <p:blipFill>
            <a:blip r:embed="rId3"/>
            <a:stretch>
              <a:fillRect/>
            </a:stretch>
          </p:blipFill>
          <p:spPr>
            <a:xfrm>
              <a:off x="1695144" y="0"/>
              <a:ext cx="8801711" cy="6858000"/>
            </a:xfrm>
            <a:prstGeom prst="rect">
              <a:avLst/>
            </a:prstGeom>
          </p:spPr>
        </p:pic>
        <p:sp>
          <p:nvSpPr>
            <p:cNvPr id="6" name="Rectangle 5">
              <a:extLst>
                <a:ext uri="{FF2B5EF4-FFF2-40B4-BE49-F238E27FC236}">
                  <a16:creationId xmlns:a16="http://schemas.microsoft.com/office/drawing/2014/main" id="{BEC2B379-9A49-1A46-9E90-DD05886EFB8E}"/>
                </a:ext>
              </a:extLst>
            </p:cNvPr>
            <p:cNvSpPr/>
            <p:nvPr/>
          </p:nvSpPr>
          <p:spPr>
            <a:xfrm>
              <a:off x="8426824" y="6024282"/>
              <a:ext cx="1990164" cy="833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92663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7" name="Straight Arrow Connector 26">
            <a:extLst>
              <a:ext uri="{FF2B5EF4-FFF2-40B4-BE49-F238E27FC236}">
                <a16:creationId xmlns:a16="http://schemas.microsoft.com/office/drawing/2014/main" id="{61DB14EC-9C2D-4873-832C-1325D68DF011}"/>
              </a:ext>
            </a:extLst>
          </p:cNvPr>
          <p:cNvCxnSpPr>
            <a:cxnSpLocks/>
            <a:stCxn id="52" idx="3"/>
          </p:cNvCxnSpPr>
          <p:nvPr/>
        </p:nvCxnSpPr>
        <p:spPr>
          <a:xfrm flipV="1">
            <a:off x="8208866" y="1430207"/>
            <a:ext cx="1239496" cy="1503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D7E81D9-0CB3-4D4C-8C4C-A2813B6C485B}"/>
              </a:ext>
            </a:extLst>
          </p:cNvPr>
          <p:cNvCxnSpPr>
            <a:cxnSpLocks/>
            <a:stCxn id="54" idx="3"/>
          </p:cNvCxnSpPr>
          <p:nvPr/>
        </p:nvCxnSpPr>
        <p:spPr>
          <a:xfrm flipV="1">
            <a:off x="8208866" y="2362005"/>
            <a:ext cx="1286947" cy="790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B3A9A4F-3F92-4EFE-B1C4-88DDBD0B094D}"/>
              </a:ext>
            </a:extLst>
          </p:cNvPr>
          <p:cNvCxnSpPr>
            <a:cxnSpLocks/>
            <a:stCxn id="56" idx="3"/>
          </p:cNvCxnSpPr>
          <p:nvPr/>
        </p:nvCxnSpPr>
        <p:spPr>
          <a:xfrm flipV="1">
            <a:off x="8208866" y="3276913"/>
            <a:ext cx="1300489" cy="102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DF7B819-776C-47D1-B391-ADA90ADB1364}"/>
              </a:ext>
            </a:extLst>
          </p:cNvPr>
          <p:cNvCxnSpPr>
            <a:cxnSpLocks/>
            <a:stCxn id="58" idx="3"/>
          </p:cNvCxnSpPr>
          <p:nvPr/>
        </p:nvCxnSpPr>
        <p:spPr>
          <a:xfrm flipV="1">
            <a:off x="8208866" y="4187297"/>
            <a:ext cx="1303064" cy="1492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9DD8405F-5A8B-7E4E-847E-39DD11B23FE4}"/>
              </a:ext>
            </a:extLst>
          </p:cNvPr>
          <p:cNvGrpSpPr/>
          <p:nvPr/>
        </p:nvGrpSpPr>
        <p:grpSpPr>
          <a:xfrm>
            <a:off x="3482804" y="1037960"/>
            <a:ext cx="2276419" cy="3614083"/>
            <a:chOff x="1824105" y="562095"/>
            <a:chExt cx="1425880" cy="2375796"/>
          </a:xfrm>
        </p:grpSpPr>
        <p:sp>
          <p:nvSpPr>
            <p:cNvPr id="53" name="Rounded Rectangle 195">
              <a:extLst>
                <a:ext uri="{FF2B5EF4-FFF2-40B4-BE49-F238E27FC236}">
                  <a16:creationId xmlns:a16="http://schemas.microsoft.com/office/drawing/2014/main" id="{4299DAAC-DCA9-7B4A-AE49-3D812AB188AE}"/>
                </a:ext>
              </a:extLst>
            </p:cNvPr>
            <p:cNvSpPr/>
            <p:nvPr/>
          </p:nvSpPr>
          <p:spPr>
            <a:xfrm>
              <a:off x="1824105" y="562095"/>
              <a:ext cx="1417477" cy="2375796"/>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800" dirty="0">
                <a:solidFill>
                  <a:schemeClr val="tx1"/>
                </a:solidFill>
              </a:endParaRPr>
            </a:p>
          </p:txBody>
        </p:sp>
        <p:cxnSp>
          <p:nvCxnSpPr>
            <p:cNvPr id="55" name="Straight Connector 54">
              <a:extLst>
                <a:ext uri="{FF2B5EF4-FFF2-40B4-BE49-F238E27FC236}">
                  <a16:creationId xmlns:a16="http://schemas.microsoft.com/office/drawing/2014/main" id="{D0FC0221-6FD1-FD41-A2F2-0350B65FC87F}"/>
                </a:ext>
              </a:extLst>
            </p:cNvPr>
            <p:cNvCxnSpPr>
              <a:cxnSpLocks/>
            </p:cNvCxnSpPr>
            <p:nvPr/>
          </p:nvCxnSpPr>
          <p:spPr>
            <a:xfrm>
              <a:off x="1824105" y="1780549"/>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6F68648-1E71-B54A-A205-B48ADACFEF05}"/>
                </a:ext>
              </a:extLst>
            </p:cNvPr>
            <p:cNvCxnSpPr/>
            <p:nvPr/>
          </p:nvCxnSpPr>
          <p:spPr>
            <a:xfrm>
              <a:off x="1832508" y="2339162"/>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D07647F-66BF-1A48-8615-49A22D24B1FB}"/>
                </a:ext>
              </a:extLst>
            </p:cNvPr>
            <p:cNvCxnSpPr/>
            <p:nvPr/>
          </p:nvCxnSpPr>
          <p:spPr>
            <a:xfrm>
              <a:off x="1824105" y="1143002"/>
              <a:ext cx="141747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3DB72743-ED0B-E94F-AE10-456586C74CF0}"/>
              </a:ext>
            </a:extLst>
          </p:cNvPr>
          <p:cNvSpPr txBox="1"/>
          <p:nvPr/>
        </p:nvSpPr>
        <p:spPr>
          <a:xfrm>
            <a:off x="3605576" y="1160015"/>
            <a:ext cx="2159283" cy="523220"/>
          </a:xfrm>
          <a:prstGeom prst="rect">
            <a:avLst/>
          </a:prstGeom>
          <a:noFill/>
        </p:spPr>
        <p:txBody>
          <a:bodyPr wrap="square" rtlCol="0">
            <a:spAutoFit/>
          </a:bodyPr>
          <a:lstStyle/>
          <a:p>
            <a:r>
              <a:rPr lang="en-US" sz="2800" dirty="0"/>
              <a:t>Container 1</a:t>
            </a:r>
          </a:p>
        </p:txBody>
      </p:sp>
      <p:sp>
        <p:nvSpPr>
          <p:cNvPr id="61" name="TextBox 60">
            <a:extLst>
              <a:ext uri="{FF2B5EF4-FFF2-40B4-BE49-F238E27FC236}">
                <a16:creationId xmlns:a16="http://schemas.microsoft.com/office/drawing/2014/main" id="{F6C83BF2-E717-A541-AA8F-F06C547B83AE}"/>
              </a:ext>
            </a:extLst>
          </p:cNvPr>
          <p:cNvSpPr txBox="1"/>
          <p:nvPr/>
        </p:nvSpPr>
        <p:spPr>
          <a:xfrm>
            <a:off x="3605576" y="2140391"/>
            <a:ext cx="2159283" cy="523220"/>
          </a:xfrm>
          <a:prstGeom prst="rect">
            <a:avLst/>
          </a:prstGeom>
          <a:noFill/>
        </p:spPr>
        <p:txBody>
          <a:bodyPr wrap="square" rtlCol="0">
            <a:spAutoFit/>
          </a:bodyPr>
          <a:lstStyle/>
          <a:p>
            <a:r>
              <a:rPr lang="en-US" sz="2800" dirty="0"/>
              <a:t>Container 2</a:t>
            </a:r>
          </a:p>
        </p:txBody>
      </p:sp>
      <p:sp>
        <p:nvSpPr>
          <p:cNvPr id="62" name="TextBox 61">
            <a:extLst>
              <a:ext uri="{FF2B5EF4-FFF2-40B4-BE49-F238E27FC236}">
                <a16:creationId xmlns:a16="http://schemas.microsoft.com/office/drawing/2014/main" id="{2333593A-E98B-D54A-9F94-FAFEEE71721B}"/>
              </a:ext>
            </a:extLst>
          </p:cNvPr>
          <p:cNvSpPr txBox="1"/>
          <p:nvPr/>
        </p:nvSpPr>
        <p:spPr>
          <a:xfrm>
            <a:off x="3605576" y="2961609"/>
            <a:ext cx="2159283" cy="523220"/>
          </a:xfrm>
          <a:prstGeom prst="rect">
            <a:avLst/>
          </a:prstGeom>
          <a:noFill/>
        </p:spPr>
        <p:txBody>
          <a:bodyPr wrap="square" rtlCol="0">
            <a:spAutoFit/>
          </a:bodyPr>
          <a:lstStyle/>
          <a:p>
            <a:r>
              <a:rPr lang="en-US" sz="2800" dirty="0"/>
              <a:t>Container 3</a:t>
            </a:r>
          </a:p>
        </p:txBody>
      </p:sp>
      <p:sp>
        <p:nvSpPr>
          <p:cNvPr id="63" name="TextBox 62">
            <a:extLst>
              <a:ext uri="{FF2B5EF4-FFF2-40B4-BE49-F238E27FC236}">
                <a16:creationId xmlns:a16="http://schemas.microsoft.com/office/drawing/2014/main" id="{577F9E0D-CD2C-3040-8586-4F10E6B93D8D}"/>
              </a:ext>
            </a:extLst>
          </p:cNvPr>
          <p:cNvSpPr txBox="1"/>
          <p:nvPr/>
        </p:nvSpPr>
        <p:spPr>
          <a:xfrm>
            <a:off x="3632780" y="3843917"/>
            <a:ext cx="2159283" cy="523220"/>
          </a:xfrm>
          <a:prstGeom prst="rect">
            <a:avLst/>
          </a:prstGeom>
          <a:noFill/>
        </p:spPr>
        <p:txBody>
          <a:bodyPr wrap="square" rtlCol="0">
            <a:spAutoFit/>
          </a:bodyPr>
          <a:lstStyle/>
          <a:p>
            <a:r>
              <a:rPr lang="en-US" sz="2800" dirty="0"/>
              <a:t>Container 4</a:t>
            </a:r>
          </a:p>
        </p:txBody>
      </p:sp>
      <p:cxnSp>
        <p:nvCxnSpPr>
          <p:cNvPr id="64" name="Straight Arrow Connector 63">
            <a:extLst>
              <a:ext uri="{FF2B5EF4-FFF2-40B4-BE49-F238E27FC236}">
                <a16:creationId xmlns:a16="http://schemas.microsoft.com/office/drawing/2014/main" id="{D8F3CD5E-F575-6545-B084-3269EDC09A54}"/>
              </a:ext>
            </a:extLst>
          </p:cNvPr>
          <p:cNvCxnSpPr>
            <a:cxnSpLocks/>
            <a:stCxn id="68" idx="3"/>
          </p:cNvCxnSpPr>
          <p:nvPr/>
        </p:nvCxnSpPr>
        <p:spPr>
          <a:xfrm>
            <a:off x="1732300" y="1445237"/>
            <a:ext cx="1750504" cy="1827157"/>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DDB4A67-E775-D947-AB46-EB657B7667E9}"/>
              </a:ext>
            </a:extLst>
          </p:cNvPr>
          <p:cNvCxnSpPr>
            <a:cxnSpLocks/>
          </p:cNvCxnSpPr>
          <p:nvPr/>
        </p:nvCxnSpPr>
        <p:spPr>
          <a:xfrm>
            <a:off x="2126029" y="2276297"/>
            <a:ext cx="1356776" cy="2801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0E8013F-85E7-8B4E-8855-7140D46E0832}"/>
              </a:ext>
            </a:extLst>
          </p:cNvPr>
          <p:cNvCxnSpPr>
            <a:cxnSpLocks/>
            <a:stCxn id="71" idx="3"/>
          </p:cNvCxnSpPr>
          <p:nvPr/>
        </p:nvCxnSpPr>
        <p:spPr>
          <a:xfrm flipV="1">
            <a:off x="1732300" y="1254613"/>
            <a:ext cx="1750510" cy="2947610"/>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A657FD2-2E1C-454A-8D7C-CB371A5970F3}"/>
              </a:ext>
            </a:extLst>
          </p:cNvPr>
          <p:cNvCxnSpPr>
            <a:cxnSpLocks/>
            <a:stCxn id="70" idx="3"/>
            <a:endCxn id="63" idx="1"/>
          </p:cNvCxnSpPr>
          <p:nvPr/>
        </p:nvCxnSpPr>
        <p:spPr>
          <a:xfrm>
            <a:off x="1732300" y="3287126"/>
            <a:ext cx="1900480" cy="81840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606105DC-9020-6541-941D-41DE3526462F}"/>
              </a:ext>
            </a:extLst>
          </p:cNvPr>
          <p:cNvGrpSpPr/>
          <p:nvPr/>
        </p:nvGrpSpPr>
        <p:grpSpPr>
          <a:xfrm>
            <a:off x="9511930" y="1037960"/>
            <a:ext cx="2276419" cy="3614083"/>
            <a:chOff x="1824105" y="562095"/>
            <a:chExt cx="1425880" cy="2375796"/>
          </a:xfrm>
        </p:grpSpPr>
        <p:sp>
          <p:nvSpPr>
            <p:cNvPr id="39" name="Rounded Rectangle 195">
              <a:extLst>
                <a:ext uri="{FF2B5EF4-FFF2-40B4-BE49-F238E27FC236}">
                  <a16:creationId xmlns:a16="http://schemas.microsoft.com/office/drawing/2014/main" id="{2842D3DE-C12F-7942-9EF7-540C1290FA69}"/>
                </a:ext>
              </a:extLst>
            </p:cNvPr>
            <p:cNvSpPr/>
            <p:nvPr/>
          </p:nvSpPr>
          <p:spPr>
            <a:xfrm>
              <a:off x="1824105" y="562095"/>
              <a:ext cx="1417477" cy="2375796"/>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800" dirty="0">
                <a:solidFill>
                  <a:schemeClr val="tx1"/>
                </a:solidFill>
              </a:endParaRPr>
            </a:p>
          </p:txBody>
        </p:sp>
        <p:cxnSp>
          <p:nvCxnSpPr>
            <p:cNvPr id="40" name="Straight Connector 39">
              <a:extLst>
                <a:ext uri="{FF2B5EF4-FFF2-40B4-BE49-F238E27FC236}">
                  <a16:creationId xmlns:a16="http://schemas.microsoft.com/office/drawing/2014/main" id="{C52069C9-346D-7043-94BD-791F608A2ED5}"/>
                </a:ext>
              </a:extLst>
            </p:cNvPr>
            <p:cNvCxnSpPr>
              <a:cxnSpLocks/>
            </p:cNvCxnSpPr>
            <p:nvPr/>
          </p:nvCxnSpPr>
          <p:spPr>
            <a:xfrm>
              <a:off x="1824105" y="1780549"/>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908B5B6-E9F2-7C4C-A5FF-715DC8E0634C}"/>
                </a:ext>
              </a:extLst>
            </p:cNvPr>
            <p:cNvCxnSpPr/>
            <p:nvPr/>
          </p:nvCxnSpPr>
          <p:spPr>
            <a:xfrm>
              <a:off x="1832508" y="2339162"/>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48C0040-2513-3946-9CFB-8C8F635602F9}"/>
                </a:ext>
              </a:extLst>
            </p:cNvPr>
            <p:cNvCxnSpPr/>
            <p:nvPr/>
          </p:nvCxnSpPr>
          <p:spPr>
            <a:xfrm>
              <a:off x="1824105" y="1143002"/>
              <a:ext cx="141747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3CD5044F-6EB7-CA44-9761-C9288BE81F7D}"/>
              </a:ext>
            </a:extLst>
          </p:cNvPr>
          <p:cNvSpPr txBox="1"/>
          <p:nvPr/>
        </p:nvSpPr>
        <p:spPr>
          <a:xfrm>
            <a:off x="9647058" y="1172372"/>
            <a:ext cx="2159283" cy="523220"/>
          </a:xfrm>
          <a:prstGeom prst="rect">
            <a:avLst/>
          </a:prstGeom>
          <a:noFill/>
        </p:spPr>
        <p:txBody>
          <a:bodyPr wrap="square" rtlCol="0">
            <a:spAutoFit/>
          </a:bodyPr>
          <a:lstStyle/>
          <a:p>
            <a:r>
              <a:rPr lang="en-US" sz="2800" dirty="0"/>
              <a:t>Container 1</a:t>
            </a:r>
          </a:p>
        </p:txBody>
      </p:sp>
      <p:sp>
        <p:nvSpPr>
          <p:cNvPr id="44" name="TextBox 43">
            <a:extLst>
              <a:ext uri="{FF2B5EF4-FFF2-40B4-BE49-F238E27FC236}">
                <a16:creationId xmlns:a16="http://schemas.microsoft.com/office/drawing/2014/main" id="{2254B6B0-A868-DF41-8B94-87FDC5E7726C}"/>
              </a:ext>
            </a:extLst>
          </p:cNvPr>
          <p:cNvSpPr txBox="1"/>
          <p:nvPr/>
        </p:nvSpPr>
        <p:spPr>
          <a:xfrm>
            <a:off x="9647058" y="2152748"/>
            <a:ext cx="2159283" cy="523220"/>
          </a:xfrm>
          <a:prstGeom prst="rect">
            <a:avLst/>
          </a:prstGeom>
          <a:noFill/>
        </p:spPr>
        <p:txBody>
          <a:bodyPr wrap="square" rtlCol="0">
            <a:spAutoFit/>
          </a:bodyPr>
          <a:lstStyle/>
          <a:p>
            <a:r>
              <a:rPr lang="en-US" sz="2800" dirty="0"/>
              <a:t>Container 2</a:t>
            </a:r>
          </a:p>
        </p:txBody>
      </p:sp>
      <p:sp>
        <p:nvSpPr>
          <p:cNvPr id="45" name="TextBox 44">
            <a:extLst>
              <a:ext uri="{FF2B5EF4-FFF2-40B4-BE49-F238E27FC236}">
                <a16:creationId xmlns:a16="http://schemas.microsoft.com/office/drawing/2014/main" id="{B2BB419C-B4B3-9F44-961D-1E84E68373BC}"/>
              </a:ext>
            </a:extLst>
          </p:cNvPr>
          <p:cNvSpPr txBox="1"/>
          <p:nvPr/>
        </p:nvSpPr>
        <p:spPr>
          <a:xfrm>
            <a:off x="9647058" y="2973966"/>
            <a:ext cx="2159283" cy="523220"/>
          </a:xfrm>
          <a:prstGeom prst="rect">
            <a:avLst/>
          </a:prstGeom>
          <a:noFill/>
        </p:spPr>
        <p:txBody>
          <a:bodyPr wrap="square" rtlCol="0">
            <a:spAutoFit/>
          </a:bodyPr>
          <a:lstStyle/>
          <a:p>
            <a:r>
              <a:rPr lang="en-US" sz="2800" dirty="0"/>
              <a:t>Container 3</a:t>
            </a:r>
          </a:p>
        </p:txBody>
      </p:sp>
      <p:sp>
        <p:nvSpPr>
          <p:cNvPr id="46" name="TextBox 45">
            <a:extLst>
              <a:ext uri="{FF2B5EF4-FFF2-40B4-BE49-F238E27FC236}">
                <a16:creationId xmlns:a16="http://schemas.microsoft.com/office/drawing/2014/main" id="{B3491A46-5CE8-4246-9018-3BB514367AB7}"/>
              </a:ext>
            </a:extLst>
          </p:cNvPr>
          <p:cNvSpPr txBox="1"/>
          <p:nvPr/>
        </p:nvSpPr>
        <p:spPr>
          <a:xfrm>
            <a:off x="9674262" y="3856274"/>
            <a:ext cx="2159283" cy="523220"/>
          </a:xfrm>
          <a:prstGeom prst="rect">
            <a:avLst/>
          </a:prstGeom>
          <a:noFill/>
        </p:spPr>
        <p:txBody>
          <a:bodyPr wrap="square" rtlCol="0">
            <a:spAutoFit/>
          </a:bodyPr>
          <a:lstStyle/>
          <a:p>
            <a:r>
              <a:rPr lang="en-US" sz="2800" dirty="0"/>
              <a:t>Container 4</a:t>
            </a:r>
          </a:p>
        </p:txBody>
      </p:sp>
      <p:sp>
        <p:nvSpPr>
          <p:cNvPr id="52" name="Rounded Rectangle 98">
            <a:extLst>
              <a:ext uri="{FF2B5EF4-FFF2-40B4-BE49-F238E27FC236}">
                <a16:creationId xmlns:a16="http://schemas.microsoft.com/office/drawing/2014/main" id="{CF8992F2-6E7E-114F-B2F7-D3CD61F93C2A}"/>
              </a:ext>
            </a:extLst>
          </p:cNvPr>
          <p:cNvSpPr/>
          <p:nvPr/>
        </p:nvSpPr>
        <p:spPr>
          <a:xfrm>
            <a:off x="6770916" y="1099976"/>
            <a:ext cx="1437950" cy="690522"/>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1</a:t>
            </a:r>
          </a:p>
        </p:txBody>
      </p:sp>
      <p:sp>
        <p:nvSpPr>
          <p:cNvPr id="54" name="Rounded Rectangle 98">
            <a:extLst>
              <a:ext uri="{FF2B5EF4-FFF2-40B4-BE49-F238E27FC236}">
                <a16:creationId xmlns:a16="http://schemas.microsoft.com/office/drawing/2014/main" id="{A2411BC8-3465-B14F-9A2E-6E48EC935CD1}"/>
              </a:ext>
            </a:extLst>
          </p:cNvPr>
          <p:cNvSpPr/>
          <p:nvPr/>
        </p:nvSpPr>
        <p:spPr>
          <a:xfrm>
            <a:off x="6770916" y="2024649"/>
            <a:ext cx="1437950" cy="690514"/>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2</a:t>
            </a:r>
          </a:p>
        </p:txBody>
      </p:sp>
      <p:sp>
        <p:nvSpPr>
          <p:cNvPr id="56" name="Rounded Rectangle 98">
            <a:extLst>
              <a:ext uri="{FF2B5EF4-FFF2-40B4-BE49-F238E27FC236}">
                <a16:creationId xmlns:a16="http://schemas.microsoft.com/office/drawing/2014/main" id="{27336404-C1B7-1B45-AB5A-54112F303CD1}"/>
              </a:ext>
            </a:extLst>
          </p:cNvPr>
          <p:cNvSpPr/>
          <p:nvPr/>
        </p:nvSpPr>
        <p:spPr>
          <a:xfrm>
            <a:off x="6770916" y="2948705"/>
            <a:ext cx="1437950" cy="676841"/>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3</a:t>
            </a:r>
          </a:p>
        </p:txBody>
      </p:sp>
      <p:sp>
        <p:nvSpPr>
          <p:cNvPr id="58" name="Rounded Rectangle 98">
            <a:extLst>
              <a:ext uri="{FF2B5EF4-FFF2-40B4-BE49-F238E27FC236}">
                <a16:creationId xmlns:a16="http://schemas.microsoft.com/office/drawing/2014/main" id="{F4A99C83-07AB-7E4C-B5CF-35058B966950}"/>
              </a:ext>
            </a:extLst>
          </p:cNvPr>
          <p:cNvSpPr/>
          <p:nvPr/>
        </p:nvSpPr>
        <p:spPr>
          <a:xfrm>
            <a:off x="6770916" y="3859478"/>
            <a:ext cx="1437950" cy="685489"/>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4</a:t>
            </a:r>
          </a:p>
        </p:txBody>
      </p:sp>
      <p:sp>
        <p:nvSpPr>
          <p:cNvPr id="68" name="Rounded Rectangle 98">
            <a:extLst>
              <a:ext uri="{FF2B5EF4-FFF2-40B4-BE49-F238E27FC236}">
                <a16:creationId xmlns:a16="http://schemas.microsoft.com/office/drawing/2014/main" id="{8F6796E2-F5C3-9844-874C-0A7D91BDF81E}"/>
              </a:ext>
            </a:extLst>
          </p:cNvPr>
          <p:cNvSpPr/>
          <p:nvPr/>
        </p:nvSpPr>
        <p:spPr>
          <a:xfrm>
            <a:off x="294350" y="1099976"/>
            <a:ext cx="1437950" cy="690522"/>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1</a:t>
            </a:r>
          </a:p>
        </p:txBody>
      </p:sp>
      <p:sp>
        <p:nvSpPr>
          <p:cNvPr id="69" name="Rounded Rectangle 98">
            <a:extLst>
              <a:ext uri="{FF2B5EF4-FFF2-40B4-BE49-F238E27FC236}">
                <a16:creationId xmlns:a16="http://schemas.microsoft.com/office/drawing/2014/main" id="{63CB4A03-02D9-6540-9155-8CEC7CDD7D54}"/>
              </a:ext>
            </a:extLst>
          </p:cNvPr>
          <p:cNvSpPr/>
          <p:nvPr/>
        </p:nvSpPr>
        <p:spPr>
          <a:xfrm>
            <a:off x="294350" y="2024649"/>
            <a:ext cx="1437950" cy="690514"/>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2</a:t>
            </a:r>
          </a:p>
        </p:txBody>
      </p:sp>
      <p:sp>
        <p:nvSpPr>
          <p:cNvPr id="70" name="Rounded Rectangle 98">
            <a:extLst>
              <a:ext uri="{FF2B5EF4-FFF2-40B4-BE49-F238E27FC236}">
                <a16:creationId xmlns:a16="http://schemas.microsoft.com/office/drawing/2014/main" id="{0BE9D63A-81EE-A341-A287-F25BFB6B442B}"/>
              </a:ext>
            </a:extLst>
          </p:cNvPr>
          <p:cNvSpPr/>
          <p:nvPr/>
        </p:nvSpPr>
        <p:spPr>
          <a:xfrm>
            <a:off x="294350" y="2948705"/>
            <a:ext cx="1437950" cy="676841"/>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3</a:t>
            </a:r>
          </a:p>
        </p:txBody>
      </p:sp>
      <p:sp>
        <p:nvSpPr>
          <p:cNvPr id="71" name="Rounded Rectangle 98">
            <a:extLst>
              <a:ext uri="{FF2B5EF4-FFF2-40B4-BE49-F238E27FC236}">
                <a16:creationId xmlns:a16="http://schemas.microsoft.com/office/drawing/2014/main" id="{F71AD462-FC55-5747-8DB9-B590EFEED6AB}"/>
              </a:ext>
            </a:extLst>
          </p:cNvPr>
          <p:cNvSpPr/>
          <p:nvPr/>
        </p:nvSpPr>
        <p:spPr>
          <a:xfrm>
            <a:off x="294350" y="3859478"/>
            <a:ext cx="1437950" cy="685489"/>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4</a:t>
            </a:r>
          </a:p>
        </p:txBody>
      </p:sp>
      <p:sp>
        <p:nvSpPr>
          <p:cNvPr id="72" name="TextBox 71">
            <a:extLst>
              <a:ext uri="{FF2B5EF4-FFF2-40B4-BE49-F238E27FC236}">
                <a16:creationId xmlns:a16="http://schemas.microsoft.com/office/drawing/2014/main" id="{D95AB600-CDBD-DD48-BF35-F2B9688853AF}"/>
              </a:ext>
            </a:extLst>
          </p:cNvPr>
          <p:cNvSpPr txBox="1"/>
          <p:nvPr/>
        </p:nvSpPr>
        <p:spPr>
          <a:xfrm>
            <a:off x="977742" y="4725693"/>
            <a:ext cx="4368762" cy="523220"/>
          </a:xfrm>
          <a:prstGeom prst="rect">
            <a:avLst/>
          </a:prstGeom>
          <a:noFill/>
        </p:spPr>
        <p:txBody>
          <a:bodyPr wrap="square" rtlCol="0">
            <a:spAutoFit/>
          </a:bodyPr>
          <a:lstStyle/>
          <a:p>
            <a:r>
              <a:rPr lang="en-US" sz="2800" dirty="0"/>
              <a:t>Indicator-variable allocation</a:t>
            </a:r>
          </a:p>
        </p:txBody>
      </p:sp>
      <p:sp>
        <p:nvSpPr>
          <p:cNvPr id="73" name="TextBox 72">
            <a:extLst>
              <a:ext uri="{FF2B5EF4-FFF2-40B4-BE49-F238E27FC236}">
                <a16:creationId xmlns:a16="http://schemas.microsoft.com/office/drawing/2014/main" id="{8A51BE10-177B-AE4C-9245-BFA8FC937F9A}"/>
              </a:ext>
            </a:extLst>
          </p:cNvPr>
          <p:cNvSpPr txBox="1"/>
          <p:nvPr/>
        </p:nvSpPr>
        <p:spPr>
          <a:xfrm>
            <a:off x="7333692" y="4725693"/>
            <a:ext cx="3187499" cy="523220"/>
          </a:xfrm>
          <a:prstGeom prst="rect">
            <a:avLst/>
          </a:prstGeom>
          <a:noFill/>
        </p:spPr>
        <p:txBody>
          <a:bodyPr wrap="square" rtlCol="0">
            <a:spAutoFit/>
          </a:bodyPr>
          <a:lstStyle/>
          <a:p>
            <a:r>
              <a:rPr lang="en-US" sz="2800" dirty="0"/>
              <a:t>Canonical allocation</a:t>
            </a:r>
          </a:p>
        </p:txBody>
      </p:sp>
      <p:sp>
        <p:nvSpPr>
          <p:cNvPr id="3" name="Rectangle 2">
            <a:extLst>
              <a:ext uri="{FF2B5EF4-FFF2-40B4-BE49-F238E27FC236}">
                <a16:creationId xmlns:a16="http://schemas.microsoft.com/office/drawing/2014/main" id="{D7B2C905-1C57-3A49-9FCA-CBA37FDA671F}"/>
              </a:ext>
            </a:extLst>
          </p:cNvPr>
          <p:cNvSpPr/>
          <p:nvPr/>
        </p:nvSpPr>
        <p:spPr>
          <a:xfrm>
            <a:off x="384697" y="146481"/>
            <a:ext cx="9923614" cy="677108"/>
          </a:xfrm>
          <a:prstGeom prst="rect">
            <a:avLst/>
          </a:prstGeom>
        </p:spPr>
        <p:txBody>
          <a:bodyPr wrap="none">
            <a:spAutoFit/>
          </a:bodyPr>
          <a:lstStyle/>
          <a:p>
            <a:r>
              <a:rPr lang="en-US" sz="3800">
                <a:solidFill>
                  <a:srgbClr val="0000FF"/>
                </a:solidFill>
                <a:latin typeface="Calibri"/>
                <a:ea typeface="+mj-ea"/>
                <a:cs typeface="+mj-cs"/>
              </a:rPr>
              <a:t>Canonicalized allocation vs synthesized allocation</a:t>
            </a:r>
          </a:p>
        </p:txBody>
      </p:sp>
      <p:sp>
        <p:nvSpPr>
          <p:cNvPr id="47" name="Rectangle 46">
            <a:extLst>
              <a:ext uri="{FF2B5EF4-FFF2-40B4-BE49-F238E27FC236}">
                <a16:creationId xmlns:a16="http://schemas.microsoft.com/office/drawing/2014/main" id="{B1ABA3FC-E6AE-3E49-82F9-86AD23A531F0}"/>
              </a:ext>
            </a:extLst>
          </p:cNvPr>
          <p:cNvSpPr/>
          <p:nvPr/>
        </p:nvSpPr>
        <p:spPr>
          <a:xfrm>
            <a:off x="226540" y="5724739"/>
            <a:ext cx="1059854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Synthesized-allocation and Canonicalized-allocation are “semantically” equivalent</a:t>
            </a:r>
          </a:p>
        </p:txBody>
      </p:sp>
      <p:sp>
        <p:nvSpPr>
          <p:cNvPr id="48" name="Rectangle 47">
            <a:extLst>
              <a:ext uri="{FF2B5EF4-FFF2-40B4-BE49-F238E27FC236}">
                <a16:creationId xmlns:a16="http://schemas.microsoft.com/office/drawing/2014/main" id="{B036DBF3-B11A-9843-A315-E56D875A3584}"/>
              </a:ext>
            </a:extLst>
          </p:cNvPr>
          <p:cNvSpPr/>
          <p:nvPr/>
        </p:nvSpPr>
        <p:spPr>
          <a:xfrm>
            <a:off x="227025" y="6155295"/>
            <a:ext cx="10606558"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Canonicalized-allocation has smaller search space for program synthesis problem</a:t>
            </a:r>
            <a:endParaRPr lang="en-US" sz="2400" dirty="0">
              <a:latin typeface="Calibri"/>
              <a:ea typeface="+mj-ea"/>
              <a:cs typeface="+mj-cs"/>
            </a:endParaRPr>
          </a:p>
        </p:txBody>
      </p:sp>
      <p:sp>
        <p:nvSpPr>
          <p:cNvPr id="49" name="Rectangle 48">
            <a:extLst>
              <a:ext uri="{FF2B5EF4-FFF2-40B4-BE49-F238E27FC236}">
                <a16:creationId xmlns:a16="http://schemas.microsoft.com/office/drawing/2014/main" id="{C1C7C17D-204B-5448-9E9B-3196EBFC92B8}"/>
              </a:ext>
            </a:extLst>
          </p:cNvPr>
          <p:cNvSpPr/>
          <p:nvPr/>
        </p:nvSpPr>
        <p:spPr>
          <a:xfrm>
            <a:off x="226540" y="5279479"/>
            <a:ext cx="1029583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Synthesized-allocation and Canonicalized-allocation are “syntatically” different</a:t>
            </a:r>
          </a:p>
        </p:txBody>
      </p:sp>
    </p:spTree>
    <p:extLst>
      <p:ext uri="{BB962C8B-B14F-4D97-AF65-F5344CB8AC3E}">
        <p14:creationId xmlns:p14="http://schemas.microsoft.com/office/powerpoint/2010/main" val="297019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B2C905-1C57-3A49-9FCA-CBA37FDA671F}"/>
              </a:ext>
            </a:extLst>
          </p:cNvPr>
          <p:cNvSpPr/>
          <p:nvPr/>
        </p:nvSpPr>
        <p:spPr>
          <a:xfrm>
            <a:off x="601100" y="379773"/>
            <a:ext cx="3252878" cy="369332"/>
          </a:xfrm>
          <a:prstGeom prst="rect">
            <a:avLst/>
          </a:prstGeom>
        </p:spPr>
        <p:txBody>
          <a:bodyPr wrap="none">
            <a:spAutoFit/>
          </a:bodyPr>
          <a:lstStyle/>
          <a:p>
            <a:r>
              <a:rPr lang="en-US" sz="3800">
                <a:solidFill>
                  <a:srgbClr val="0000FF"/>
                </a:solidFill>
                <a:latin typeface="Calibri"/>
                <a:ea typeface="+mj-ea"/>
                <a:cs typeface="+mj-cs"/>
              </a:rPr>
              <a:t>Gradual search for stateless ALU</a:t>
            </a:r>
          </a:p>
        </p:txBody>
      </p:sp>
      <p:sp>
        <p:nvSpPr>
          <p:cNvPr id="5" name="Oval 4">
            <a:extLst>
              <a:ext uri="{FF2B5EF4-FFF2-40B4-BE49-F238E27FC236}">
                <a16:creationId xmlns:a16="http://schemas.microsoft.com/office/drawing/2014/main" id="{0B6100FD-F1D4-2744-9B3C-2F632E622370}"/>
              </a:ext>
            </a:extLst>
          </p:cNvPr>
          <p:cNvSpPr/>
          <p:nvPr/>
        </p:nvSpPr>
        <p:spPr>
          <a:xfrm>
            <a:off x="1636989" y="1428750"/>
            <a:ext cx="8401706" cy="39433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1514D34-827E-E146-B468-D25E8CD9F828}"/>
              </a:ext>
            </a:extLst>
          </p:cNvPr>
          <p:cNvSpPr/>
          <p:nvPr/>
        </p:nvSpPr>
        <p:spPr>
          <a:xfrm>
            <a:off x="1636989" y="1771649"/>
            <a:ext cx="6897412" cy="3199039"/>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F55E4699-EF5B-8546-9B27-61A338791257}"/>
              </a:ext>
            </a:extLst>
          </p:cNvPr>
          <p:cNvSpPr/>
          <p:nvPr/>
        </p:nvSpPr>
        <p:spPr>
          <a:xfrm>
            <a:off x="1636988" y="2076450"/>
            <a:ext cx="5354361" cy="2524424"/>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96530D7D-12E2-3949-8AD8-0336EBC7A48B}"/>
              </a:ext>
            </a:extLst>
          </p:cNvPr>
          <p:cNvSpPr/>
          <p:nvPr/>
        </p:nvSpPr>
        <p:spPr>
          <a:xfrm>
            <a:off x="1636987" y="2351992"/>
            <a:ext cx="3868463" cy="2038351"/>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F651BB5C-EBF6-9944-9E1D-75D4CCEB39E2}"/>
              </a:ext>
            </a:extLst>
          </p:cNvPr>
          <p:cNvSpPr txBox="1"/>
          <p:nvPr/>
        </p:nvSpPr>
        <p:spPr>
          <a:xfrm>
            <a:off x="2943555" y="3089516"/>
            <a:ext cx="1590345" cy="646331"/>
          </a:xfrm>
          <a:prstGeom prst="rect">
            <a:avLst/>
          </a:prstGeom>
          <a:noFill/>
        </p:spPr>
        <p:txBody>
          <a:bodyPr wrap="square" rtlCol="0">
            <a:spAutoFit/>
          </a:bodyPr>
          <a:lstStyle/>
          <a:p>
            <a:r>
              <a:rPr lang="en-US" dirty="0"/>
              <a:t>Arithmetic</a:t>
            </a:r>
          </a:p>
          <a:p>
            <a:r>
              <a:rPr lang="en-US" dirty="0"/>
              <a:t>(i.e. +/-)</a:t>
            </a:r>
          </a:p>
        </p:txBody>
      </p:sp>
      <p:sp>
        <p:nvSpPr>
          <p:cNvPr id="16" name="TextBox 15">
            <a:extLst>
              <a:ext uri="{FF2B5EF4-FFF2-40B4-BE49-F238E27FC236}">
                <a16:creationId xmlns:a16="http://schemas.microsoft.com/office/drawing/2014/main" id="{3BE14FDC-8CDC-CF4D-8DD5-A07D4D7431B5}"/>
              </a:ext>
            </a:extLst>
          </p:cNvPr>
          <p:cNvSpPr txBox="1"/>
          <p:nvPr/>
        </p:nvSpPr>
        <p:spPr>
          <a:xfrm>
            <a:off x="5609569" y="3105784"/>
            <a:ext cx="1519564" cy="646331"/>
          </a:xfrm>
          <a:prstGeom prst="rect">
            <a:avLst/>
          </a:prstGeom>
          <a:noFill/>
        </p:spPr>
        <p:txBody>
          <a:bodyPr wrap="square" rtlCol="0">
            <a:spAutoFit/>
          </a:bodyPr>
          <a:lstStyle/>
          <a:p>
            <a:r>
              <a:rPr lang="en-US" dirty="0"/>
              <a:t>Relation</a:t>
            </a:r>
          </a:p>
          <a:p>
            <a:r>
              <a:rPr lang="en-US" dirty="0"/>
              <a:t>(i.e. !=, &gt;, &lt;)</a:t>
            </a:r>
          </a:p>
        </p:txBody>
      </p:sp>
      <p:sp>
        <p:nvSpPr>
          <p:cNvPr id="17" name="TextBox 16">
            <a:extLst>
              <a:ext uri="{FF2B5EF4-FFF2-40B4-BE49-F238E27FC236}">
                <a16:creationId xmlns:a16="http://schemas.microsoft.com/office/drawing/2014/main" id="{4A050147-025D-5F42-B920-8D68DA9AFAEA}"/>
              </a:ext>
            </a:extLst>
          </p:cNvPr>
          <p:cNvSpPr txBox="1"/>
          <p:nvPr/>
        </p:nvSpPr>
        <p:spPr>
          <a:xfrm>
            <a:off x="7129133" y="3116044"/>
            <a:ext cx="1305583" cy="646331"/>
          </a:xfrm>
          <a:prstGeom prst="rect">
            <a:avLst/>
          </a:prstGeom>
          <a:noFill/>
        </p:spPr>
        <p:txBody>
          <a:bodyPr wrap="square" rtlCol="0">
            <a:spAutoFit/>
          </a:bodyPr>
          <a:lstStyle/>
          <a:p>
            <a:r>
              <a:rPr lang="en-US" dirty="0"/>
              <a:t>Condition</a:t>
            </a:r>
          </a:p>
          <a:p>
            <a:r>
              <a:rPr lang="en-US" dirty="0"/>
              <a:t>(i.e. if-else) </a:t>
            </a:r>
          </a:p>
        </p:txBody>
      </p:sp>
      <p:sp>
        <p:nvSpPr>
          <p:cNvPr id="18" name="TextBox 17">
            <a:extLst>
              <a:ext uri="{FF2B5EF4-FFF2-40B4-BE49-F238E27FC236}">
                <a16:creationId xmlns:a16="http://schemas.microsoft.com/office/drawing/2014/main" id="{3BAAEACC-FF81-B540-B749-7B3B3F0011D2}"/>
              </a:ext>
            </a:extLst>
          </p:cNvPr>
          <p:cNvSpPr txBox="1"/>
          <p:nvPr/>
        </p:nvSpPr>
        <p:spPr>
          <a:xfrm>
            <a:off x="8581698" y="3100436"/>
            <a:ext cx="1305583" cy="646331"/>
          </a:xfrm>
          <a:prstGeom prst="rect">
            <a:avLst/>
          </a:prstGeom>
          <a:noFill/>
        </p:spPr>
        <p:txBody>
          <a:bodyPr wrap="square" rtlCol="0">
            <a:spAutoFit/>
          </a:bodyPr>
          <a:lstStyle/>
          <a:p>
            <a:r>
              <a:rPr lang="en-US" dirty="0"/>
              <a:t>Boolean</a:t>
            </a:r>
          </a:p>
          <a:p>
            <a:r>
              <a:rPr lang="en-US" dirty="0"/>
              <a:t>(i.e. ||, &amp;&amp;)</a:t>
            </a:r>
          </a:p>
        </p:txBody>
      </p:sp>
      <p:sp>
        <p:nvSpPr>
          <p:cNvPr id="19" name="Rectangle 18">
            <a:extLst>
              <a:ext uri="{FF2B5EF4-FFF2-40B4-BE49-F238E27FC236}">
                <a16:creationId xmlns:a16="http://schemas.microsoft.com/office/drawing/2014/main" id="{43B6F700-C02C-1D45-8E70-037B7DE28553}"/>
              </a:ext>
            </a:extLst>
          </p:cNvPr>
          <p:cNvSpPr/>
          <p:nvPr/>
        </p:nvSpPr>
        <p:spPr>
          <a:xfrm>
            <a:off x="601100" y="5402583"/>
            <a:ext cx="7396320"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Rank the operation appearing in program by frequency</a:t>
            </a:r>
          </a:p>
        </p:txBody>
      </p:sp>
      <p:sp>
        <p:nvSpPr>
          <p:cNvPr id="20" name="Rectangle 19">
            <a:extLst>
              <a:ext uri="{FF2B5EF4-FFF2-40B4-BE49-F238E27FC236}">
                <a16:creationId xmlns:a16="http://schemas.microsoft.com/office/drawing/2014/main" id="{CF910A0A-CB62-5348-B313-851802466402}"/>
              </a:ext>
            </a:extLst>
          </p:cNvPr>
          <p:cNvSpPr/>
          <p:nvPr/>
        </p:nvSpPr>
        <p:spPr>
          <a:xfrm>
            <a:off x="601100" y="5877678"/>
            <a:ext cx="6938374"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Choose simpler stateless ALU for program synthesis</a:t>
            </a:r>
          </a:p>
        </p:txBody>
      </p:sp>
    </p:spTree>
    <p:extLst>
      <p:ext uri="{BB962C8B-B14F-4D97-AF65-F5344CB8AC3E}">
        <p14:creationId xmlns:p14="http://schemas.microsoft.com/office/powerpoint/2010/main" val="302279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3" grpId="0" animBg="1"/>
      <p:bldP spid="14" grpId="0" animBg="1"/>
      <p:bldP spid="19" grpId="0"/>
      <p:bldP spid="20"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3A31754-0177-F142-95C7-FC2EEE7BE3A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Stateful ALU and Stateless ALU</a:t>
            </a:r>
          </a:p>
        </p:txBody>
      </p:sp>
      <p:sp>
        <p:nvSpPr>
          <p:cNvPr id="8" name="Title 1">
            <a:extLst>
              <a:ext uri="{FF2B5EF4-FFF2-40B4-BE49-F238E27FC236}">
                <a16:creationId xmlns:a16="http://schemas.microsoft.com/office/drawing/2014/main" id="{E91EEDC4-B336-414F-BCB6-2D62D1A89B78}"/>
              </a:ext>
            </a:extLst>
          </p:cNvPr>
          <p:cNvSpPr txBox="1">
            <a:spLocks/>
          </p:cNvSpPr>
          <p:nvPr/>
        </p:nvSpPr>
        <p:spPr>
          <a:xfrm>
            <a:off x="815546" y="1613287"/>
            <a:ext cx="4819135"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FF"/>
              </a:solidFill>
              <a:effectLst/>
              <a:uLnTx/>
              <a:uFillTx/>
              <a:latin typeface="Calibri"/>
              <a:ea typeface="+mj-ea"/>
              <a:cs typeface="+mj-cs"/>
            </a:endParaRPr>
          </a:p>
        </p:txBody>
      </p:sp>
      <p:sp>
        <p:nvSpPr>
          <p:cNvPr id="2" name="Rectangle 1">
            <a:extLst>
              <a:ext uri="{FF2B5EF4-FFF2-40B4-BE49-F238E27FC236}">
                <a16:creationId xmlns:a16="http://schemas.microsoft.com/office/drawing/2014/main" id="{3A26461C-3C9F-3445-8A8C-1A1225A90B41}"/>
              </a:ext>
            </a:extLst>
          </p:cNvPr>
          <p:cNvSpPr/>
          <p:nvPr/>
        </p:nvSpPr>
        <p:spPr>
          <a:xfrm>
            <a:off x="7039232" y="2756287"/>
            <a:ext cx="4996249" cy="1754326"/>
          </a:xfrm>
          <a:prstGeom prst="rect">
            <a:avLst/>
          </a:prstGeom>
        </p:spPr>
        <p:txBody>
          <a:bodyPr wrap="square">
            <a:spAutoFit/>
          </a:bodyPr>
          <a:lstStyle/>
          <a:p>
            <a:r>
              <a:rPr lang="en-US"/>
              <a:t>state_0</a:t>
            </a:r>
          </a:p>
          <a:p>
            <a:r>
              <a:rPr lang="en-US"/>
              <a:t>pkt_0, pkt_1</a:t>
            </a:r>
          </a:p>
          <a:p>
            <a:endParaRPr lang="en-US"/>
          </a:p>
          <a:p>
            <a:r>
              <a:rPr lang="en-US"/>
              <a:t>if (rel_op(Opt(state_0), Mux3(pkt_0, pkt_1, C()))) {</a:t>
            </a:r>
          </a:p>
          <a:p>
            <a:r>
              <a:rPr lang="en-US"/>
              <a:t>    state_0 = Opt(state_0) + Mux3(pkt_0, pkt_1, C());</a:t>
            </a:r>
          </a:p>
          <a:p>
            <a:r>
              <a:rPr lang="en-US"/>
              <a:t>}</a:t>
            </a:r>
          </a:p>
        </p:txBody>
      </p:sp>
      <p:sp>
        <p:nvSpPr>
          <p:cNvPr id="4" name="Rectangle 3">
            <a:extLst>
              <a:ext uri="{FF2B5EF4-FFF2-40B4-BE49-F238E27FC236}">
                <a16:creationId xmlns:a16="http://schemas.microsoft.com/office/drawing/2014/main" id="{FD336703-AD8E-AC4E-A4B9-FE9A0D2C377F}"/>
              </a:ext>
            </a:extLst>
          </p:cNvPr>
          <p:cNvSpPr/>
          <p:nvPr/>
        </p:nvSpPr>
        <p:spPr>
          <a:xfrm>
            <a:off x="543699" y="1938111"/>
            <a:ext cx="6096000" cy="3970318"/>
          </a:xfrm>
          <a:prstGeom prst="rect">
            <a:avLst/>
          </a:prstGeom>
        </p:spPr>
        <p:txBody>
          <a:bodyPr>
            <a:spAutoFit/>
          </a:bodyPr>
          <a:lstStyle/>
          <a:p>
            <a:r>
              <a:rPr lang="en-US"/>
              <a:t>include "muxes.sk";</a:t>
            </a:r>
          </a:p>
          <a:p>
            <a:r>
              <a:rPr lang="en-US"/>
              <a:t>include "rel_ops.sk";</a:t>
            </a:r>
          </a:p>
          <a:p>
            <a:r>
              <a:rPr lang="en-US"/>
              <a:t>include "constants.sk";</a:t>
            </a:r>
          </a:p>
          <a:p>
            <a:endParaRPr lang="en-US"/>
          </a:p>
          <a:p>
            <a:r>
              <a:rPr lang="en-US"/>
              <a:t>StateResult atom_template(int state_1, int state_2, int pkt_1, int pkt_2, int pkt_3, int pkt_4, int pkt_5) {</a:t>
            </a:r>
          </a:p>
          <a:p>
            <a:r>
              <a:rPr lang="en-US"/>
              <a:t>  if (rel_op(Opt(state_1), Mux3(pkt_1, pkt_2, C()))) {</a:t>
            </a:r>
          </a:p>
          <a:p>
            <a:r>
              <a:rPr lang="en-US"/>
              <a:t>    state_1 = Opt(state_1) + Mux3(pkt_1, pkt_2, C());</a:t>
            </a:r>
          </a:p>
          <a:p>
            <a:r>
              <a:rPr lang="en-US"/>
              <a:t>  }</a:t>
            </a:r>
          </a:p>
          <a:p>
            <a:r>
              <a:rPr lang="en-US"/>
              <a:t>  StateResult ret = new StateResult();</a:t>
            </a:r>
          </a:p>
          <a:p>
            <a:r>
              <a:rPr lang="en-US"/>
              <a:t>  ret.result_state_1 = state_1;</a:t>
            </a:r>
          </a:p>
          <a:p>
            <a:r>
              <a:rPr lang="en-US"/>
              <a:t>  ret.result_state_2 = state_2;</a:t>
            </a:r>
          </a:p>
          <a:p>
            <a:r>
              <a:rPr lang="en-US"/>
              <a:t>  return ret;</a:t>
            </a:r>
          </a:p>
          <a:p>
            <a:r>
              <a:rPr lang="en-US"/>
              <a:t>}</a:t>
            </a:r>
          </a:p>
        </p:txBody>
      </p:sp>
    </p:spTree>
    <p:extLst>
      <p:ext uri="{BB962C8B-B14F-4D97-AF65-F5344CB8AC3E}">
        <p14:creationId xmlns:p14="http://schemas.microsoft.com/office/powerpoint/2010/main" val="30534476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0972F18-5523-6740-9D14-24E62B5D536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Stateful ALU and Stateless ALU</a:t>
            </a:r>
          </a:p>
        </p:txBody>
      </p:sp>
      <p:sp>
        <p:nvSpPr>
          <p:cNvPr id="6" name="Rectangle 5">
            <a:extLst>
              <a:ext uri="{FF2B5EF4-FFF2-40B4-BE49-F238E27FC236}">
                <a16:creationId xmlns:a16="http://schemas.microsoft.com/office/drawing/2014/main" id="{02397905-1F5F-5642-B17C-904D0764AE16}"/>
              </a:ext>
            </a:extLst>
          </p:cNvPr>
          <p:cNvSpPr/>
          <p:nvPr/>
        </p:nvSpPr>
        <p:spPr>
          <a:xfrm>
            <a:off x="296562" y="1130787"/>
            <a:ext cx="11887200" cy="5262979"/>
          </a:xfrm>
          <a:prstGeom prst="rect">
            <a:avLst/>
          </a:prstGeom>
        </p:spPr>
        <p:txBody>
          <a:bodyPr wrap="square">
            <a:spAutoFit/>
          </a:bodyPr>
          <a:lstStyle/>
          <a:p>
            <a:r>
              <a:rPr lang="en-US" sz="1400"/>
              <a:t>// Max value of opcode is 5</a:t>
            </a:r>
          </a:p>
          <a:p>
            <a:r>
              <a:rPr lang="en-US" sz="1400"/>
              <a:t>int {{ alu_name }}({{arg_list|join(',')}}, int opcode_hole_local, int immediate_operand_hole_local, int mux1_ctrl_hole_local, int mux2_ctrl_hole_local, int mux3_ctrl_hole_local) {</a:t>
            </a:r>
          </a:p>
          <a:p>
            <a:r>
              <a:rPr lang="en-US" sz="1400"/>
              <a:t>  int opcode = opcode_hole_local;</a:t>
            </a:r>
          </a:p>
          <a:p>
            <a:r>
              <a:rPr lang="en-US" sz="1400"/>
              <a:t>  int immediate_operand = immediate_operand_hole_local;</a:t>
            </a:r>
          </a:p>
          <a:p>
            <a:endParaRPr lang="en-US" sz="1400"/>
          </a:p>
          <a:p>
            <a:r>
              <a:rPr lang="en-US" sz="1400"/>
              <a:t>  int x = {{ mux1 }}({{potential_operands|join(',')}}, mux1_ctrl_hole_local);</a:t>
            </a:r>
          </a:p>
          <a:p>
            <a:r>
              <a:rPr lang="en-US" sz="1400"/>
              <a:t>  int y = {{ mux2 }}({{potential_operands|join(',')}}, mux2_ctrl_hole_local);</a:t>
            </a:r>
          </a:p>
          <a:p>
            <a:r>
              <a:rPr lang="en-US" sz="1400"/>
              <a:t>  int z = {{ mux3 }}({{potential_operands|join(',')}}, mux3_ctrl_hole_local);</a:t>
            </a:r>
          </a:p>
          <a:p>
            <a:endParaRPr lang="en-US" sz="1400"/>
          </a:p>
          <a:p>
            <a:r>
              <a:rPr lang="en-US" sz="1400"/>
              <a:t>  if (opcode == 0) {</a:t>
            </a:r>
          </a:p>
          <a:p>
            <a:r>
              <a:rPr lang="en-US" sz="1400"/>
              <a:t>    return immediate_operand;</a:t>
            </a:r>
          </a:p>
          <a:p>
            <a:r>
              <a:rPr lang="en-US" sz="1400"/>
              <a:t>  } else if (opcode == 1) {</a:t>
            </a:r>
          </a:p>
          <a:p>
            <a:r>
              <a:rPr lang="en-US" sz="1400"/>
              <a:t>    return x + y;</a:t>
            </a:r>
          </a:p>
          <a:p>
            <a:r>
              <a:rPr lang="en-US" sz="1400"/>
              <a:t>  } else if (opcode == 2) {</a:t>
            </a:r>
          </a:p>
          <a:p>
            <a:r>
              <a:rPr lang="en-US" sz="1400"/>
              <a:t>    return x + immediate_operand;</a:t>
            </a:r>
          </a:p>
          <a:p>
            <a:r>
              <a:rPr lang="en-US" sz="1400"/>
              <a:t>  } else if (opcode == 3) {</a:t>
            </a:r>
          </a:p>
          <a:p>
            <a:r>
              <a:rPr lang="en-US" sz="1400"/>
              <a:t>    return x - y;</a:t>
            </a:r>
          </a:p>
          <a:p>
            <a:r>
              <a:rPr lang="en-US" sz="1400"/>
              <a:t>  } else if (opcode == 4) {</a:t>
            </a:r>
          </a:p>
          <a:p>
            <a:r>
              <a:rPr lang="en-US" sz="1400"/>
              <a:t>    return x - immediate_operand;</a:t>
            </a:r>
          </a:p>
          <a:p>
            <a:r>
              <a:rPr lang="en-US" sz="1400"/>
              <a:t>  } else {</a:t>
            </a:r>
          </a:p>
          <a:p>
            <a:r>
              <a:rPr lang="en-US" sz="1400"/>
              <a:t>    return immediate_operand - x;</a:t>
            </a:r>
          </a:p>
          <a:p>
            <a:r>
              <a:rPr lang="en-US" sz="1400"/>
              <a:t>  }</a:t>
            </a:r>
          </a:p>
          <a:p>
            <a:r>
              <a:rPr lang="en-US" sz="1400"/>
              <a:t>}</a:t>
            </a:r>
          </a:p>
        </p:txBody>
      </p:sp>
      <p:sp>
        <p:nvSpPr>
          <p:cNvPr id="4" name="Title 1">
            <a:extLst>
              <a:ext uri="{FF2B5EF4-FFF2-40B4-BE49-F238E27FC236}">
                <a16:creationId xmlns:a16="http://schemas.microsoft.com/office/drawing/2014/main" id="{C50C4329-BFD6-9E4E-AA76-7D5F16D0AC9D}"/>
              </a:ext>
            </a:extLst>
          </p:cNvPr>
          <p:cNvSpPr txBox="1">
            <a:spLocks/>
          </p:cNvSpPr>
          <p:nvPr/>
        </p:nvSpPr>
        <p:spPr>
          <a:xfrm>
            <a:off x="3945924" y="3444060"/>
            <a:ext cx="8089557"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400" dirty="0">
                <a:solidFill>
                  <a:schemeClr val="tx1"/>
                </a:solidFill>
                <a:latin typeface="Calibri"/>
              </a:rPr>
              <a:t>Manually create the stateless ALU to support arith operator, </a:t>
            </a:r>
            <a:endParaRPr kumimoji="0" lang="en-US" sz="2400" b="0" i="0" u="none" strike="noStrike" kern="1200" cap="none" spc="0" normalizeH="0" baseline="0" noProof="0" dirty="0">
              <a:ln>
                <a:noFill/>
              </a:ln>
              <a:solidFill>
                <a:schemeClr val="tx1"/>
              </a:solidFill>
              <a:effectLst/>
              <a:uLnTx/>
              <a:uFillTx/>
              <a:latin typeface="Calibri"/>
              <a:ea typeface="+mj-ea"/>
              <a:cs typeface="+mj-cs"/>
            </a:endParaRPr>
          </a:p>
        </p:txBody>
      </p:sp>
    </p:spTree>
    <p:extLst>
      <p:ext uri="{BB962C8B-B14F-4D97-AF65-F5344CB8AC3E}">
        <p14:creationId xmlns:p14="http://schemas.microsoft.com/office/powerpoint/2010/main" val="14290855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664C-BA46-674B-86D1-20D9F9B02418}"/>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18BAFE54-3565-5F42-8E80-E86D4CBE8E0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34258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EC14B-7DDC-D84E-9A46-3247ADBBA518}"/>
              </a:ext>
            </a:extLst>
          </p:cNvPr>
          <p:cNvSpPr>
            <a:spLocks noGrp="1"/>
          </p:cNvSpPr>
          <p:nvPr>
            <p:ph type="title"/>
          </p:nvPr>
        </p:nvSpPr>
        <p:spPr>
          <a:xfrm>
            <a:off x="838200" y="78256"/>
            <a:ext cx="10515600" cy="1325563"/>
          </a:xfrm>
        </p:spPr>
        <p:txBody>
          <a:bodyPr>
            <a:normAutofit/>
          </a:bodyPr>
          <a:lstStyle/>
          <a:p>
            <a:r>
              <a:rPr lang="en-US" dirty="0">
                <a:solidFill>
                  <a:srgbClr val="0000FF"/>
                </a:solidFill>
                <a:latin typeface="Calibri"/>
              </a:rPr>
              <a:t>Writing and compiling fast programs is hard</a:t>
            </a:r>
          </a:p>
        </p:txBody>
      </p:sp>
      <p:sp>
        <p:nvSpPr>
          <p:cNvPr id="4" name="Rectangle 3">
            <a:extLst>
              <a:ext uri="{FF2B5EF4-FFF2-40B4-BE49-F238E27FC236}">
                <a16:creationId xmlns:a16="http://schemas.microsoft.com/office/drawing/2014/main" id="{A72E95A3-B2B4-0A4F-93BC-24B83FAEB63C}"/>
              </a:ext>
            </a:extLst>
          </p:cNvPr>
          <p:cNvSpPr/>
          <p:nvPr/>
        </p:nvSpPr>
        <p:spPr>
          <a:xfrm>
            <a:off x="838200" y="1080808"/>
            <a:ext cx="11106150" cy="6001643"/>
          </a:xfrm>
          <a:prstGeom prst="rect">
            <a:avLst/>
          </a:prstGeom>
        </p:spPr>
        <p:txBody>
          <a:bodyPr wrap="square">
            <a:spAutoFit/>
          </a:bodyPr>
          <a:lstStyle/>
          <a:p>
            <a:pPr marL="457200" indent="-457200">
              <a:buFont typeface="Arial" panose="020B0604020202020204" pitchFamily="34" charset="0"/>
              <a:buChar char="•"/>
            </a:pPr>
            <a:r>
              <a:rPr lang="en-US" sz="2400" dirty="0"/>
              <a:t>Compilers must “fit” program to hardware. Example from Domino:</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endParaRPr lang="en-US" sz="2800" dirty="0"/>
          </a:p>
          <a:p>
            <a:pPr marL="457200" indent="-457200">
              <a:buFont typeface="Arial" panose="020B0604020202020204" pitchFamily="34" charset="0"/>
              <a:buChar char="•"/>
            </a:pPr>
            <a:r>
              <a:rPr lang="en-US" sz="2400" dirty="0"/>
              <a:t>The Domino compiler produces different outcomes (fit/not fit) on semantically-equivalent programs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400" dirty="0"/>
              <a:t>Such “butterfly effects” happen with P4 compilers as well.</a:t>
            </a:r>
          </a:p>
        </p:txBody>
      </p:sp>
      <p:grpSp>
        <p:nvGrpSpPr>
          <p:cNvPr id="14" name="Group 13">
            <a:extLst>
              <a:ext uri="{FF2B5EF4-FFF2-40B4-BE49-F238E27FC236}">
                <a16:creationId xmlns:a16="http://schemas.microsoft.com/office/drawing/2014/main" id="{8701D597-B8FF-8A4F-AF67-174EFFF1910F}"/>
              </a:ext>
            </a:extLst>
          </p:cNvPr>
          <p:cNvGrpSpPr/>
          <p:nvPr/>
        </p:nvGrpSpPr>
        <p:grpSpPr>
          <a:xfrm>
            <a:off x="838200" y="1689056"/>
            <a:ext cx="3842635" cy="1910307"/>
            <a:chOff x="168812" y="1246287"/>
            <a:chExt cx="3231845" cy="1977917"/>
          </a:xfrm>
        </p:grpSpPr>
        <p:sp>
          <p:nvSpPr>
            <p:cNvPr id="15" name="TextBox 14">
              <a:extLst>
                <a:ext uri="{FF2B5EF4-FFF2-40B4-BE49-F238E27FC236}">
                  <a16:creationId xmlns:a16="http://schemas.microsoft.com/office/drawing/2014/main" id="{1C9D2945-4D4A-634A-9AB6-6B97916CBDB9}"/>
                </a:ext>
              </a:extLst>
            </p:cNvPr>
            <p:cNvSpPr txBox="1"/>
            <p:nvPr/>
          </p:nvSpPr>
          <p:spPr>
            <a:xfrm>
              <a:off x="343050" y="1249728"/>
              <a:ext cx="2883369" cy="1880150"/>
            </a:xfrm>
            <a:prstGeom prst="rect">
              <a:avLst/>
            </a:prstGeom>
            <a:noFill/>
          </p:spPr>
          <p:txBody>
            <a:bodyPr wrap="square" rtlCol="0">
              <a:spAutoFit/>
            </a:bodyPr>
            <a:lstStyle/>
            <a:p>
              <a:r>
                <a:rPr lang="en-US" sz="2800" dirty="0"/>
                <a:t>void </a:t>
              </a:r>
              <a:r>
                <a:rPr lang="en-US" sz="2800" dirty="0" err="1"/>
                <a:t>my_fun</a:t>
              </a:r>
              <a:r>
                <a:rPr lang="en-US" sz="2800" dirty="0"/>
                <a:t>() {</a:t>
              </a:r>
            </a:p>
            <a:p>
              <a:r>
                <a:rPr lang="en-US" sz="2800" dirty="0"/>
                <a:t>  </a:t>
              </a:r>
              <a:r>
                <a:rPr lang="en-US" sz="2800" dirty="0" err="1"/>
                <a:t>pkt.x</a:t>
              </a:r>
              <a:r>
                <a:rPr lang="en-US" sz="2800" dirty="0"/>
                <a:t> = count;</a:t>
              </a:r>
            </a:p>
            <a:p>
              <a:r>
                <a:rPr lang="en-US" sz="2800" dirty="0"/>
                <a:t>  count += 1; </a:t>
              </a:r>
            </a:p>
            <a:p>
              <a:r>
                <a:rPr lang="en-US" sz="2800" dirty="0"/>
                <a:t>}</a:t>
              </a:r>
            </a:p>
          </p:txBody>
        </p:sp>
        <p:sp>
          <p:nvSpPr>
            <p:cNvPr id="16" name="Rectangle 15">
              <a:extLst>
                <a:ext uri="{FF2B5EF4-FFF2-40B4-BE49-F238E27FC236}">
                  <a16:creationId xmlns:a16="http://schemas.microsoft.com/office/drawing/2014/main" id="{600300F4-83ED-F747-9B59-0F82409CCFD7}"/>
                </a:ext>
              </a:extLst>
            </p:cNvPr>
            <p:cNvSpPr/>
            <p:nvPr/>
          </p:nvSpPr>
          <p:spPr>
            <a:xfrm>
              <a:off x="168812" y="1246287"/>
              <a:ext cx="3231845" cy="1977917"/>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pic>
        <p:nvPicPr>
          <p:cNvPr id="19" name="Picture 18">
            <a:extLst>
              <a:ext uri="{FF2B5EF4-FFF2-40B4-BE49-F238E27FC236}">
                <a16:creationId xmlns:a16="http://schemas.microsoft.com/office/drawing/2014/main" id="{C0FB7481-0541-5F4A-A8C9-97980172CF8D}"/>
              </a:ext>
            </a:extLst>
          </p:cNvPr>
          <p:cNvPicPr>
            <a:picLocks noChangeAspect="1"/>
          </p:cNvPicPr>
          <p:nvPr/>
        </p:nvPicPr>
        <p:blipFill>
          <a:blip r:embed="rId3"/>
          <a:stretch>
            <a:fillRect/>
          </a:stretch>
        </p:blipFill>
        <p:spPr>
          <a:xfrm>
            <a:off x="6557646" y="1706921"/>
            <a:ext cx="2300664" cy="1826104"/>
          </a:xfrm>
          <a:prstGeom prst="rect">
            <a:avLst/>
          </a:prstGeom>
        </p:spPr>
      </p:pic>
      <p:sp>
        <p:nvSpPr>
          <p:cNvPr id="21" name="Right Arrow 20">
            <a:extLst>
              <a:ext uri="{FF2B5EF4-FFF2-40B4-BE49-F238E27FC236}">
                <a16:creationId xmlns:a16="http://schemas.microsoft.com/office/drawing/2014/main" id="{83C50489-BD0E-7F44-9EB4-F0EFEC616BB5}"/>
              </a:ext>
            </a:extLst>
          </p:cNvPr>
          <p:cNvSpPr/>
          <p:nvPr/>
        </p:nvSpPr>
        <p:spPr>
          <a:xfrm>
            <a:off x="5086350" y="2500313"/>
            <a:ext cx="1009650" cy="514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7C14DDEA-C835-DA4B-9799-D68467CD309B}"/>
              </a:ext>
            </a:extLst>
          </p:cNvPr>
          <p:cNvSpPr txBox="1"/>
          <p:nvPr/>
        </p:nvSpPr>
        <p:spPr>
          <a:xfrm>
            <a:off x="9060412" y="1756737"/>
            <a:ext cx="2681835" cy="1815882"/>
          </a:xfrm>
          <a:prstGeom prst="rect">
            <a:avLst/>
          </a:prstGeom>
          <a:noFill/>
        </p:spPr>
        <p:txBody>
          <a:bodyPr wrap="square" rtlCol="0">
            <a:spAutoFit/>
          </a:bodyPr>
          <a:lstStyle/>
          <a:p>
            <a:pPr marL="457200" indent="-457200">
              <a:buFont typeface="Arial" panose="020B0604020202020204" pitchFamily="34" charset="0"/>
              <a:buChar char="•"/>
            </a:pPr>
            <a:r>
              <a:rPr lang="en-US" sz="2800" dirty="0"/>
              <a:t>Choice of opcode</a:t>
            </a:r>
          </a:p>
          <a:p>
            <a:pPr marL="457200" indent="-457200">
              <a:buFont typeface="Arial" panose="020B0604020202020204" pitchFamily="34" charset="0"/>
              <a:buChar char="•"/>
            </a:pPr>
            <a:r>
              <a:rPr lang="en-US" sz="2800" dirty="0"/>
              <a:t>ALU inputs</a:t>
            </a:r>
          </a:p>
          <a:p>
            <a:pPr marL="457200" indent="-457200">
              <a:buFont typeface="Arial" panose="020B0604020202020204" pitchFamily="34" charset="0"/>
              <a:buChar char="•"/>
            </a:pPr>
            <a:r>
              <a:rPr lang="en-US" sz="2800" dirty="0" err="1"/>
              <a:t>Muxes</a:t>
            </a:r>
            <a:r>
              <a:rPr lang="en-US" sz="2800" dirty="0"/>
              <a:t>, etc.</a:t>
            </a:r>
          </a:p>
        </p:txBody>
      </p:sp>
      <p:grpSp>
        <p:nvGrpSpPr>
          <p:cNvPr id="29" name="Group 28">
            <a:extLst>
              <a:ext uri="{FF2B5EF4-FFF2-40B4-BE49-F238E27FC236}">
                <a16:creationId xmlns:a16="http://schemas.microsoft.com/office/drawing/2014/main" id="{971E255E-C2A0-F541-9EC9-45779C1484B8}"/>
              </a:ext>
            </a:extLst>
          </p:cNvPr>
          <p:cNvGrpSpPr/>
          <p:nvPr/>
        </p:nvGrpSpPr>
        <p:grpSpPr>
          <a:xfrm>
            <a:off x="1250151" y="4388579"/>
            <a:ext cx="4129440" cy="1938993"/>
            <a:chOff x="168812" y="1323459"/>
            <a:chExt cx="3392656" cy="1614024"/>
          </a:xfrm>
        </p:grpSpPr>
        <p:sp>
          <p:nvSpPr>
            <p:cNvPr id="30" name="TextBox 29">
              <a:extLst>
                <a:ext uri="{FF2B5EF4-FFF2-40B4-BE49-F238E27FC236}">
                  <a16:creationId xmlns:a16="http://schemas.microsoft.com/office/drawing/2014/main" id="{2260AF34-C754-CA47-B8B5-407FEE0B825E}"/>
                </a:ext>
              </a:extLst>
            </p:cNvPr>
            <p:cNvSpPr txBox="1"/>
            <p:nvPr/>
          </p:nvSpPr>
          <p:spPr>
            <a:xfrm>
              <a:off x="329621" y="1323460"/>
              <a:ext cx="3231847" cy="1614023"/>
            </a:xfrm>
            <a:prstGeom prst="rect">
              <a:avLst/>
            </a:prstGeom>
            <a:noFill/>
          </p:spPr>
          <p:txBody>
            <a:bodyPr wrap="square" rtlCol="0">
              <a:spAutoFit/>
            </a:bodyPr>
            <a:lstStyle/>
            <a:p>
              <a:r>
                <a:rPr lang="en-US" sz="2000" dirty="0"/>
                <a:t>if (cond1 != 0) {</a:t>
              </a:r>
            </a:p>
            <a:p>
              <a:r>
                <a:rPr lang="en-US" sz="2000" dirty="0"/>
                <a:t>  </a:t>
              </a:r>
              <a:r>
                <a:rPr lang="en-US" sz="2000" dirty="0" err="1"/>
                <a:t>pkt.member</a:t>
              </a:r>
              <a:r>
                <a:rPr lang="en-US" sz="2000" dirty="0"/>
                <a:t> = 1;</a:t>
              </a:r>
            </a:p>
            <a:p>
              <a:r>
                <a:rPr lang="en-US" sz="2000" dirty="0"/>
                <a:t>  cond1 = 1; </a:t>
              </a:r>
            </a:p>
            <a:p>
              <a:r>
                <a:rPr lang="en-US" sz="2000" dirty="0"/>
                <a:t>} else {</a:t>
              </a:r>
            </a:p>
            <a:p>
              <a:r>
                <a:rPr lang="en-US" sz="2000" dirty="0"/>
                <a:t>  cond1 = 1; </a:t>
              </a:r>
            </a:p>
            <a:p>
              <a:r>
                <a:rPr lang="en-US" sz="2000" dirty="0"/>
                <a:t>}</a:t>
              </a:r>
            </a:p>
          </p:txBody>
        </p:sp>
        <p:sp>
          <p:nvSpPr>
            <p:cNvPr id="31" name="Rectangle 30">
              <a:extLst>
                <a:ext uri="{FF2B5EF4-FFF2-40B4-BE49-F238E27FC236}">
                  <a16:creationId xmlns:a16="http://schemas.microsoft.com/office/drawing/2014/main" id="{571441E3-DF7E-0B46-951B-EC27477C9185}"/>
                </a:ext>
              </a:extLst>
            </p:cNvPr>
            <p:cNvSpPr/>
            <p:nvPr/>
          </p:nvSpPr>
          <p:spPr>
            <a:xfrm>
              <a:off x="168812" y="1323459"/>
              <a:ext cx="3231845" cy="1614024"/>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pic>
        <p:nvPicPr>
          <p:cNvPr id="35" name="Picture 34" descr="A picture containing drawing, clock&#10;&#10;Description automatically generated">
            <a:extLst>
              <a:ext uri="{FF2B5EF4-FFF2-40B4-BE49-F238E27FC236}">
                <a16:creationId xmlns:a16="http://schemas.microsoft.com/office/drawing/2014/main" id="{D9A92931-2281-F64C-A8AF-61BAAB2757FA}"/>
              </a:ext>
            </a:extLst>
          </p:cNvPr>
          <p:cNvPicPr>
            <a:picLocks noChangeAspect="1"/>
          </p:cNvPicPr>
          <p:nvPr/>
        </p:nvPicPr>
        <p:blipFill>
          <a:blip r:embed="rId4"/>
          <a:stretch>
            <a:fillRect/>
          </a:stretch>
        </p:blipFill>
        <p:spPr>
          <a:xfrm>
            <a:off x="1948531" y="4611068"/>
            <a:ext cx="1621971" cy="1621971"/>
          </a:xfrm>
          <a:prstGeom prst="rect">
            <a:avLst/>
          </a:prstGeom>
        </p:spPr>
      </p:pic>
      <p:grpSp>
        <p:nvGrpSpPr>
          <p:cNvPr id="18" name="Group 17">
            <a:extLst>
              <a:ext uri="{FF2B5EF4-FFF2-40B4-BE49-F238E27FC236}">
                <a16:creationId xmlns:a16="http://schemas.microsoft.com/office/drawing/2014/main" id="{93FCDDF4-4CEF-4C43-BF54-28130EA42784}"/>
              </a:ext>
            </a:extLst>
          </p:cNvPr>
          <p:cNvGrpSpPr/>
          <p:nvPr/>
        </p:nvGrpSpPr>
        <p:grpSpPr>
          <a:xfrm>
            <a:off x="7224360" y="4663102"/>
            <a:ext cx="4129440" cy="1400163"/>
            <a:chOff x="168812" y="1246286"/>
            <a:chExt cx="3392656" cy="1408375"/>
          </a:xfrm>
        </p:grpSpPr>
        <p:sp>
          <p:nvSpPr>
            <p:cNvPr id="20" name="TextBox 19">
              <a:extLst>
                <a:ext uri="{FF2B5EF4-FFF2-40B4-BE49-F238E27FC236}">
                  <a16:creationId xmlns:a16="http://schemas.microsoft.com/office/drawing/2014/main" id="{ACCEFCD2-1330-4342-A8A4-4F11ABFDB79E}"/>
                </a:ext>
              </a:extLst>
            </p:cNvPr>
            <p:cNvSpPr txBox="1"/>
            <p:nvPr/>
          </p:nvSpPr>
          <p:spPr>
            <a:xfrm>
              <a:off x="329621" y="1323460"/>
              <a:ext cx="3231847" cy="1331201"/>
            </a:xfrm>
            <a:prstGeom prst="rect">
              <a:avLst/>
            </a:prstGeom>
            <a:noFill/>
          </p:spPr>
          <p:txBody>
            <a:bodyPr wrap="square" rtlCol="0">
              <a:spAutoFit/>
            </a:bodyPr>
            <a:lstStyle/>
            <a:p>
              <a:r>
                <a:rPr lang="en-US" sz="2000" dirty="0"/>
                <a:t>if (cond1 != 0) {</a:t>
              </a:r>
            </a:p>
            <a:p>
              <a:r>
                <a:rPr lang="en-US" sz="2000" dirty="0"/>
                <a:t>  </a:t>
              </a:r>
              <a:r>
                <a:rPr lang="en-US" sz="2000" dirty="0" err="1"/>
                <a:t>pkt.member</a:t>
              </a:r>
              <a:r>
                <a:rPr lang="en-US" sz="2000" dirty="0"/>
                <a:t> = 1;</a:t>
              </a:r>
            </a:p>
            <a:p>
              <a:r>
                <a:rPr lang="en-US" sz="2000" dirty="0"/>
                <a:t>}</a:t>
              </a:r>
            </a:p>
            <a:p>
              <a:r>
                <a:rPr lang="en-US" sz="2000" dirty="0"/>
                <a:t>cond1 = 1;</a:t>
              </a:r>
            </a:p>
          </p:txBody>
        </p:sp>
        <p:sp>
          <p:nvSpPr>
            <p:cNvPr id="23" name="Rectangle 22">
              <a:extLst>
                <a:ext uri="{FF2B5EF4-FFF2-40B4-BE49-F238E27FC236}">
                  <a16:creationId xmlns:a16="http://schemas.microsoft.com/office/drawing/2014/main" id="{B78EE17A-281A-A14F-9603-532F0FA78C83}"/>
                </a:ext>
              </a:extLst>
            </p:cNvPr>
            <p:cNvSpPr/>
            <p:nvPr/>
          </p:nvSpPr>
          <p:spPr>
            <a:xfrm>
              <a:off x="168812" y="1246286"/>
              <a:ext cx="3231845" cy="140837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pic>
        <p:nvPicPr>
          <p:cNvPr id="24" name="Picture 23" descr="A picture containing drawing&#10;&#10;Description automatically generated">
            <a:extLst>
              <a:ext uri="{FF2B5EF4-FFF2-40B4-BE49-F238E27FC236}">
                <a16:creationId xmlns:a16="http://schemas.microsoft.com/office/drawing/2014/main" id="{7DF3A278-2A6C-1044-8FA0-ACF101A56376}"/>
              </a:ext>
            </a:extLst>
          </p:cNvPr>
          <p:cNvPicPr>
            <a:picLocks noChangeAspect="1"/>
          </p:cNvPicPr>
          <p:nvPr/>
        </p:nvPicPr>
        <p:blipFill>
          <a:blip r:embed="rId5"/>
          <a:stretch>
            <a:fillRect/>
          </a:stretch>
        </p:blipFill>
        <p:spPr>
          <a:xfrm>
            <a:off x="9805277" y="4967814"/>
            <a:ext cx="967104" cy="988595"/>
          </a:xfrm>
          <a:prstGeom prst="rect">
            <a:avLst/>
          </a:prstGeom>
        </p:spPr>
      </p:pic>
    </p:spTree>
    <p:extLst>
      <p:ext uri="{BB962C8B-B14F-4D97-AF65-F5344CB8AC3E}">
        <p14:creationId xmlns:p14="http://schemas.microsoft.com/office/powerpoint/2010/main" val="374796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9D9193F-0FA2-734F-90C9-4B4B805F18B5}"/>
              </a:ext>
            </a:extLst>
          </p:cNvPr>
          <p:cNvSpPr/>
          <p:nvPr/>
        </p:nvSpPr>
        <p:spPr>
          <a:xfrm>
            <a:off x="479612" y="452282"/>
            <a:ext cx="11515165" cy="769441"/>
          </a:xfrm>
          <a:prstGeom prst="rect">
            <a:avLst/>
          </a:prstGeom>
        </p:spPr>
        <p:txBody>
          <a:bodyPr wrap="square">
            <a:spAutoFit/>
          </a:bodyPr>
          <a:lstStyle/>
          <a:p>
            <a:r>
              <a:rPr lang="en-US" sz="4400" dirty="0">
                <a:solidFill>
                  <a:srgbClr val="0000FF"/>
                </a:solidFill>
                <a:latin typeface="Calibri"/>
                <a:ea typeface="+mj-ea"/>
                <a:cs typeface="+mj-cs"/>
              </a:rPr>
              <a:t>Proposal: Program synthesis for code generation</a:t>
            </a:r>
          </a:p>
        </p:txBody>
      </p:sp>
      <p:sp>
        <p:nvSpPr>
          <p:cNvPr id="5" name="Rectangle 4">
            <a:extLst>
              <a:ext uri="{FF2B5EF4-FFF2-40B4-BE49-F238E27FC236}">
                <a16:creationId xmlns:a16="http://schemas.microsoft.com/office/drawing/2014/main" id="{5264B1AA-B290-DC41-848B-FAC458204E43}"/>
              </a:ext>
            </a:extLst>
          </p:cNvPr>
          <p:cNvSpPr/>
          <p:nvPr/>
        </p:nvSpPr>
        <p:spPr>
          <a:xfrm>
            <a:off x="975275" y="1379305"/>
            <a:ext cx="10523838" cy="523220"/>
          </a:xfrm>
          <a:prstGeom prst="rect">
            <a:avLst/>
          </a:prstGeom>
        </p:spPr>
        <p:txBody>
          <a:bodyPr wrap="square">
            <a:spAutoFit/>
          </a:bodyPr>
          <a:lstStyle/>
          <a:p>
            <a:r>
              <a:rPr lang="en-US" sz="2800" dirty="0"/>
              <a:t>Program synthesis: Auto-generate a program from a specification</a:t>
            </a:r>
          </a:p>
        </p:txBody>
      </p:sp>
      <p:sp>
        <p:nvSpPr>
          <p:cNvPr id="21" name="Notched Right Arrow 20">
            <a:extLst>
              <a:ext uri="{FF2B5EF4-FFF2-40B4-BE49-F238E27FC236}">
                <a16:creationId xmlns:a16="http://schemas.microsoft.com/office/drawing/2014/main" id="{72FE4B37-923B-824A-913D-4648A26703EB}"/>
              </a:ext>
            </a:extLst>
          </p:cNvPr>
          <p:cNvSpPr/>
          <p:nvPr/>
        </p:nvSpPr>
        <p:spPr>
          <a:xfrm>
            <a:off x="7359782" y="3430205"/>
            <a:ext cx="1039546"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tched Right Arrow 21">
            <a:extLst>
              <a:ext uri="{FF2B5EF4-FFF2-40B4-BE49-F238E27FC236}">
                <a16:creationId xmlns:a16="http://schemas.microsoft.com/office/drawing/2014/main" id="{47F805D4-44B1-4043-99A6-00A7748A1C60}"/>
              </a:ext>
            </a:extLst>
          </p:cNvPr>
          <p:cNvSpPr/>
          <p:nvPr/>
        </p:nvSpPr>
        <p:spPr>
          <a:xfrm rot="20134377">
            <a:off x="3744725" y="4204756"/>
            <a:ext cx="1442419"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Notched Right Arrow 22">
            <a:extLst>
              <a:ext uri="{FF2B5EF4-FFF2-40B4-BE49-F238E27FC236}">
                <a16:creationId xmlns:a16="http://schemas.microsoft.com/office/drawing/2014/main" id="{71C5827A-99F2-2749-BEFC-E26673F661F5}"/>
              </a:ext>
            </a:extLst>
          </p:cNvPr>
          <p:cNvSpPr/>
          <p:nvPr/>
        </p:nvSpPr>
        <p:spPr>
          <a:xfrm rot="1668025">
            <a:off x="3732074" y="2738214"/>
            <a:ext cx="1442419"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5291C73-3CFB-2643-9352-FE3F7FCF0376}"/>
              </a:ext>
            </a:extLst>
          </p:cNvPr>
          <p:cNvSpPr/>
          <p:nvPr/>
        </p:nvSpPr>
        <p:spPr>
          <a:xfrm>
            <a:off x="371481" y="5853410"/>
            <a:ext cx="11623296" cy="523220"/>
          </a:xfrm>
          <a:prstGeom prst="rect">
            <a:avLst/>
          </a:prstGeom>
        </p:spPr>
        <p:txBody>
          <a:bodyPr wrap="square">
            <a:spAutoFit/>
          </a:bodyPr>
          <a:lstStyle/>
          <a:p>
            <a:r>
              <a:rPr lang="en-US" sz="2800" dirty="0"/>
              <a:t>  Program synthesis as an enabling technology for packet-processing compilers</a:t>
            </a:r>
          </a:p>
        </p:txBody>
      </p:sp>
      <p:grpSp>
        <p:nvGrpSpPr>
          <p:cNvPr id="11" name="Group 10">
            <a:extLst>
              <a:ext uri="{FF2B5EF4-FFF2-40B4-BE49-F238E27FC236}">
                <a16:creationId xmlns:a16="http://schemas.microsoft.com/office/drawing/2014/main" id="{F35CEEC6-B3D1-B341-B6E9-D9183CAA0664}"/>
              </a:ext>
            </a:extLst>
          </p:cNvPr>
          <p:cNvGrpSpPr/>
          <p:nvPr/>
        </p:nvGrpSpPr>
        <p:grpSpPr>
          <a:xfrm>
            <a:off x="1160863" y="4289824"/>
            <a:ext cx="2516665" cy="1120450"/>
            <a:chOff x="1160863" y="4289824"/>
            <a:chExt cx="2516665" cy="1120450"/>
          </a:xfrm>
        </p:grpSpPr>
        <p:sp>
          <p:nvSpPr>
            <p:cNvPr id="12" name="Rectangle 11">
              <a:extLst>
                <a:ext uri="{FF2B5EF4-FFF2-40B4-BE49-F238E27FC236}">
                  <a16:creationId xmlns:a16="http://schemas.microsoft.com/office/drawing/2014/main" id="{6F4CD1CC-5D96-DA4B-9E4D-4DC784E7C35E}"/>
                </a:ext>
              </a:extLst>
            </p:cNvPr>
            <p:cNvSpPr/>
            <p:nvPr/>
          </p:nvSpPr>
          <p:spPr>
            <a:xfrm>
              <a:off x="1160863" y="4597788"/>
              <a:ext cx="2516665" cy="461665"/>
            </a:xfrm>
            <a:prstGeom prst="rect">
              <a:avLst/>
            </a:prstGeom>
          </p:spPr>
          <p:txBody>
            <a:bodyPr wrap="square">
              <a:spAutoFit/>
            </a:bodyPr>
            <a:lstStyle/>
            <a:p>
              <a:pPr algn="ctr"/>
              <a:r>
                <a:rPr lang="en-US" sz="2400" b="1" dirty="0"/>
                <a:t>Specification</a:t>
              </a:r>
            </a:p>
          </p:txBody>
        </p:sp>
        <p:sp>
          <p:nvSpPr>
            <p:cNvPr id="25" name="Rounded Rectangle 24">
              <a:extLst>
                <a:ext uri="{FF2B5EF4-FFF2-40B4-BE49-F238E27FC236}">
                  <a16:creationId xmlns:a16="http://schemas.microsoft.com/office/drawing/2014/main" id="{F3A957EA-77B4-AE41-A7FE-3EFA63C028E4}"/>
                </a:ext>
              </a:extLst>
            </p:cNvPr>
            <p:cNvSpPr/>
            <p:nvPr/>
          </p:nvSpPr>
          <p:spPr>
            <a:xfrm>
              <a:off x="1162684" y="4289824"/>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8" name="Group 7">
            <a:extLst>
              <a:ext uri="{FF2B5EF4-FFF2-40B4-BE49-F238E27FC236}">
                <a16:creationId xmlns:a16="http://schemas.microsoft.com/office/drawing/2014/main" id="{5A76D250-9A2D-224B-8C64-8DD36431400D}"/>
              </a:ext>
            </a:extLst>
          </p:cNvPr>
          <p:cNvGrpSpPr/>
          <p:nvPr/>
        </p:nvGrpSpPr>
        <p:grpSpPr>
          <a:xfrm>
            <a:off x="1102779" y="2325796"/>
            <a:ext cx="2558705" cy="1120450"/>
            <a:chOff x="1102779" y="2325796"/>
            <a:chExt cx="2558705" cy="1120450"/>
          </a:xfrm>
        </p:grpSpPr>
        <p:sp>
          <p:nvSpPr>
            <p:cNvPr id="10" name="Rectangle 9">
              <a:extLst>
                <a:ext uri="{FF2B5EF4-FFF2-40B4-BE49-F238E27FC236}">
                  <a16:creationId xmlns:a16="http://schemas.microsoft.com/office/drawing/2014/main" id="{08D4EAE4-F991-F247-B2E8-E5B92797AB34}"/>
                </a:ext>
              </a:extLst>
            </p:cNvPr>
            <p:cNvSpPr/>
            <p:nvPr/>
          </p:nvSpPr>
          <p:spPr>
            <a:xfrm>
              <a:off x="1102779" y="2432156"/>
              <a:ext cx="2516665" cy="830997"/>
            </a:xfrm>
            <a:prstGeom prst="rect">
              <a:avLst/>
            </a:prstGeom>
          </p:spPr>
          <p:txBody>
            <a:bodyPr wrap="square">
              <a:spAutoFit/>
            </a:bodyPr>
            <a:lstStyle/>
            <a:p>
              <a:pPr algn="ctr"/>
              <a:r>
                <a:rPr lang="en-US" sz="2400" b="1" dirty="0"/>
                <a:t>Search space of partial programs</a:t>
              </a:r>
            </a:p>
          </p:txBody>
        </p:sp>
        <p:sp>
          <p:nvSpPr>
            <p:cNvPr id="26" name="Rounded Rectangle 25">
              <a:extLst>
                <a:ext uri="{FF2B5EF4-FFF2-40B4-BE49-F238E27FC236}">
                  <a16:creationId xmlns:a16="http://schemas.microsoft.com/office/drawing/2014/main" id="{3DEC11A8-4365-F744-AA7B-F88492516431}"/>
                </a:ext>
              </a:extLst>
            </p:cNvPr>
            <p:cNvSpPr/>
            <p:nvPr/>
          </p:nvSpPr>
          <p:spPr>
            <a:xfrm>
              <a:off x="1146640" y="2325796"/>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31" name="Group 30">
            <a:extLst>
              <a:ext uri="{FF2B5EF4-FFF2-40B4-BE49-F238E27FC236}">
                <a16:creationId xmlns:a16="http://schemas.microsoft.com/office/drawing/2014/main" id="{FF39D005-12EA-1E48-9F3C-14CE6153E197}"/>
              </a:ext>
            </a:extLst>
          </p:cNvPr>
          <p:cNvGrpSpPr/>
          <p:nvPr/>
        </p:nvGrpSpPr>
        <p:grpSpPr>
          <a:xfrm>
            <a:off x="5120064" y="3244850"/>
            <a:ext cx="2207060" cy="1200329"/>
            <a:chOff x="5152722" y="3244850"/>
            <a:chExt cx="2207060" cy="1200329"/>
          </a:xfrm>
        </p:grpSpPr>
        <p:sp>
          <p:nvSpPr>
            <p:cNvPr id="17" name="Rectangle 16">
              <a:extLst>
                <a:ext uri="{FF2B5EF4-FFF2-40B4-BE49-F238E27FC236}">
                  <a16:creationId xmlns:a16="http://schemas.microsoft.com/office/drawing/2014/main" id="{9255555D-8FB8-2942-9E51-362CA8F40D00}"/>
                </a:ext>
              </a:extLst>
            </p:cNvPr>
            <p:cNvSpPr/>
            <p:nvPr/>
          </p:nvSpPr>
          <p:spPr>
            <a:xfrm>
              <a:off x="5201297" y="3244850"/>
              <a:ext cx="2005768" cy="1200329"/>
            </a:xfrm>
            <a:prstGeom prst="rect">
              <a:avLst/>
            </a:prstGeom>
          </p:spPr>
          <p:txBody>
            <a:bodyPr wrap="square">
              <a:spAutoFit/>
            </a:bodyPr>
            <a:lstStyle/>
            <a:p>
              <a:pPr algn="ctr"/>
              <a:r>
                <a:rPr lang="en-US" sz="2400" b="1" dirty="0"/>
                <a:t>Exhaustive</a:t>
              </a:r>
            </a:p>
            <a:p>
              <a:pPr algn="ctr"/>
              <a:r>
                <a:rPr lang="en-US" sz="2400" b="1" dirty="0"/>
                <a:t>Search</a:t>
              </a:r>
            </a:p>
            <a:p>
              <a:pPr algn="ctr"/>
              <a:r>
                <a:rPr lang="en-US" sz="2400" b="1" dirty="0"/>
                <a:t>Algorithm</a:t>
              </a:r>
            </a:p>
          </p:txBody>
        </p:sp>
        <p:sp>
          <p:nvSpPr>
            <p:cNvPr id="27" name="Rounded Rectangle 26">
              <a:extLst>
                <a:ext uri="{FF2B5EF4-FFF2-40B4-BE49-F238E27FC236}">
                  <a16:creationId xmlns:a16="http://schemas.microsoft.com/office/drawing/2014/main" id="{DD95328D-4F16-5C45-B591-89A175AD337B}"/>
                </a:ext>
              </a:extLst>
            </p:cNvPr>
            <p:cNvSpPr/>
            <p:nvPr/>
          </p:nvSpPr>
          <p:spPr>
            <a:xfrm>
              <a:off x="5152722" y="3279946"/>
              <a:ext cx="2207060"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33" name="Group 32">
            <a:extLst>
              <a:ext uri="{FF2B5EF4-FFF2-40B4-BE49-F238E27FC236}">
                <a16:creationId xmlns:a16="http://schemas.microsoft.com/office/drawing/2014/main" id="{8F79B1F5-1020-9A4D-B957-524989A66D49}"/>
              </a:ext>
            </a:extLst>
          </p:cNvPr>
          <p:cNvGrpSpPr/>
          <p:nvPr/>
        </p:nvGrpSpPr>
        <p:grpSpPr>
          <a:xfrm>
            <a:off x="8166243" y="3279946"/>
            <a:ext cx="3793582" cy="1280966"/>
            <a:chOff x="8222910" y="3279946"/>
            <a:chExt cx="2867680" cy="1280966"/>
          </a:xfrm>
        </p:grpSpPr>
        <p:sp>
          <p:nvSpPr>
            <p:cNvPr id="28" name="Rounded Rectangle 27">
              <a:extLst>
                <a:ext uri="{FF2B5EF4-FFF2-40B4-BE49-F238E27FC236}">
                  <a16:creationId xmlns:a16="http://schemas.microsoft.com/office/drawing/2014/main" id="{5EABFA75-D083-B84C-B7E9-056A0939CFA2}"/>
                </a:ext>
              </a:extLst>
            </p:cNvPr>
            <p:cNvSpPr/>
            <p:nvPr/>
          </p:nvSpPr>
          <p:spPr>
            <a:xfrm>
              <a:off x="8399328" y="3279946"/>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sp>
          <p:nvSpPr>
            <p:cNvPr id="30" name="Rectangle 29">
              <a:extLst>
                <a:ext uri="{FF2B5EF4-FFF2-40B4-BE49-F238E27FC236}">
                  <a16:creationId xmlns:a16="http://schemas.microsoft.com/office/drawing/2014/main" id="{B6BD6C97-2D04-5847-917F-5A70EF6CC5B9}"/>
                </a:ext>
              </a:extLst>
            </p:cNvPr>
            <p:cNvSpPr/>
            <p:nvPr/>
          </p:nvSpPr>
          <p:spPr>
            <a:xfrm>
              <a:off x="8222910" y="3360583"/>
              <a:ext cx="2867680" cy="1200329"/>
            </a:xfrm>
            <a:prstGeom prst="rect">
              <a:avLst/>
            </a:prstGeom>
          </p:spPr>
          <p:txBody>
            <a:bodyPr wrap="square">
              <a:spAutoFit/>
            </a:bodyPr>
            <a:lstStyle/>
            <a:p>
              <a:pPr algn="ctr"/>
              <a:r>
                <a:rPr lang="en-US" sz="2400" b="1" dirty="0"/>
                <a:t>Completed program that satisfies specification</a:t>
              </a:r>
            </a:p>
          </p:txBody>
        </p:sp>
      </p:grpSp>
      <p:sp>
        <p:nvSpPr>
          <p:cNvPr id="2" name="TextBox 1">
            <a:extLst>
              <a:ext uri="{FF2B5EF4-FFF2-40B4-BE49-F238E27FC236}">
                <a16:creationId xmlns:a16="http://schemas.microsoft.com/office/drawing/2014/main" id="{394AC37A-6477-4044-ADAA-A4890E0650AE}"/>
              </a:ext>
            </a:extLst>
          </p:cNvPr>
          <p:cNvSpPr txBox="1"/>
          <p:nvPr/>
        </p:nvSpPr>
        <p:spPr>
          <a:xfrm>
            <a:off x="1213022" y="3446246"/>
            <a:ext cx="2463596" cy="369332"/>
          </a:xfrm>
          <a:prstGeom prst="rect">
            <a:avLst/>
          </a:prstGeom>
          <a:noFill/>
        </p:spPr>
        <p:txBody>
          <a:bodyPr wrap="square" rtlCol="0">
            <a:spAutoFit/>
          </a:bodyPr>
          <a:lstStyle/>
          <a:p>
            <a:r>
              <a:rPr lang="en-US" dirty="0"/>
              <a:t>Machine code skeletons</a:t>
            </a:r>
          </a:p>
        </p:txBody>
      </p:sp>
      <p:sp>
        <p:nvSpPr>
          <p:cNvPr id="24" name="TextBox 23">
            <a:extLst>
              <a:ext uri="{FF2B5EF4-FFF2-40B4-BE49-F238E27FC236}">
                <a16:creationId xmlns:a16="http://schemas.microsoft.com/office/drawing/2014/main" id="{A75BF9E3-D748-0F41-8109-CAAB161D9BF2}"/>
              </a:ext>
            </a:extLst>
          </p:cNvPr>
          <p:cNvSpPr txBox="1"/>
          <p:nvPr/>
        </p:nvSpPr>
        <p:spPr>
          <a:xfrm>
            <a:off x="941371" y="5502589"/>
            <a:ext cx="2955648" cy="369332"/>
          </a:xfrm>
          <a:prstGeom prst="rect">
            <a:avLst/>
          </a:prstGeom>
          <a:noFill/>
        </p:spPr>
        <p:txBody>
          <a:bodyPr wrap="square" rtlCol="0">
            <a:spAutoFit/>
          </a:bodyPr>
          <a:lstStyle/>
          <a:p>
            <a:r>
              <a:rPr lang="en-US" dirty="0"/>
              <a:t>High-level language program</a:t>
            </a:r>
          </a:p>
        </p:txBody>
      </p:sp>
    </p:spTree>
    <p:extLst>
      <p:ext uri="{BB962C8B-B14F-4D97-AF65-F5344CB8AC3E}">
        <p14:creationId xmlns:p14="http://schemas.microsoft.com/office/powerpoint/2010/main" val="90293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1" grpId="0" animBg="1"/>
      <p:bldP spid="22" grpId="0" animBg="1"/>
      <p:bldP spid="23" grpId="0" animBg="1"/>
      <p:bldP spid="19" grpId="0"/>
      <p:bldP spid="2" grpId="0"/>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9D9193F-0FA2-734F-90C9-4B4B805F18B5}"/>
              </a:ext>
            </a:extLst>
          </p:cNvPr>
          <p:cNvSpPr/>
          <p:nvPr/>
        </p:nvSpPr>
        <p:spPr>
          <a:xfrm>
            <a:off x="479612" y="452282"/>
            <a:ext cx="11798113" cy="769441"/>
          </a:xfrm>
          <a:prstGeom prst="rect">
            <a:avLst/>
          </a:prstGeom>
        </p:spPr>
        <p:txBody>
          <a:bodyPr wrap="square">
            <a:spAutoFit/>
          </a:bodyPr>
          <a:lstStyle/>
          <a:p>
            <a:pPr lvl="0" algn="ctr" defTabSz="457200">
              <a:spcBef>
                <a:spcPct val="0"/>
              </a:spcBef>
              <a:defRPr/>
            </a:pPr>
            <a:r>
              <a:rPr lang="en-US" sz="4400" dirty="0">
                <a:solidFill>
                  <a:srgbClr val="0000FF"/>
                </a:solidFill>
                <a:latin typeface="Calibri"/>
                <a:ea typeface="+mj-ea"/>
                <a:cs typeface="+mj-cs"/>
              </a:rPr>
              <a:t>Tutorial: How</a:t>
            </a:r>
            <a:r>
              <a:rPr lang="en-US" sz="4400" dirty="0">
                <a:solidFill>
                  <a:srgbClr val="0000FF"/>
                </a:solidFill>
              </a:rPr>
              <a:t> does SKETCH work for synthesis?</a:t>
            </a:r>
          </a:p>
        </p:txBody>
      </p:sp>
      <p:sp>
        <p:nvSpPr>
          <p:cNvPr id="21" name="Notched Right Arrow 20">
            <a:extLst>
              <a:ext uri="{FF2B5EF4-FFF2-40B4-BE49-F238E27FC236}">
                <a16:creationId xmlns:a16="http://schemas.microsoft.com/office/drawing/2014/main" id="{72FE4B37-923B-824A-913D-4648A26703EB}"/>
              </a:ext>
            </a:extLst>
          </p:cNvPr>
          <p:cNvSpPr/>
          <p:nvPr/>
        </p:nvSpPr>
        <p:spPr>
          <a:xfrm rot="19667546">
            <a:off x="7370797" y="2447980"/>
            <a:ext cx="1247567"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tched Right Arrow 21">
            <a:extLst>
              <a:ext uri="{FF2B5EF4-FFF2-40B4-BE49-F238E27FC236}">
                <a16:creationId xmlns:a16="http://schemas.microsoft.com/office/drawing/2014/main" id="{47F805D4-44B1-4043-99A6-00A7748A1C60}"/>
              </a:ext>
            </a:extLst>
          </p:cNvPr>
          <p:cNvSpPr/>
          <p:nvPr/>
        </p:nvSpPr>
        <p:spPr>
          <a:xfrm rot="20134377">
            <a:off x="3734519" y="3676112"/>
            <a:ext cx="1442419"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Notched Right Arrow 22">
            <a:extLst>
              <a:ext uri="{FF2B5EF4-FFF2-40B4-BE49-F238E27FC236}">
                <a16:creationId xmlns:a16="http://schemas.microsoft.com/office/drawing/2014/main" id="{71C5827A-99F2-2749-BEFC-E26673F661F5}"/>
              </a:ext>
            </a:extLst>
          </p:cNvPr>
          <p:cNvSpPr/>
          <p:nvPr/>
        </p:nvSpPr>
        <p:spPr>
          <a:xfrm rot="1668025">
            <a:off x="3715746" y="2225899"/>
            <a:ext cx="1442419"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F35CEEC6-B3D1-B341-B6E9-D9183CAA0664}"/>
              </a:ext>
            </a:extLst>
          </p:cNvPr>
          <p:cNvGrpSpPr/>
          <p:nvPr/>
        </p:nvGrpSpPr>
        <p:grpSpPr>
          <a:xfrm>
            <a:off x="1160863" y="3761180"/>
            <a:ext cx="2516665" cy="1120450"/>
            <a:chOff x="1160863" y="4289824"/>
            <a:chExt cx="2516665" cy="1120450"/>
          </a:xfrm>
        </p:grpSpPr>
        <p:sp>
          <p:nvSpPr>
            <p:cNvPr id="12" name="Rectangle 11">
              <a:extLst>
                <a:ext uri="{FF2B5EF4-FFF2-40B4-BE49-F238E27FC236}">
                  <a16:creationId xmlns:a16="http://schemas.microsoft.com/office/drawing/2014/main" id="{6F4CD1CC-5D96-DA4B-9E4D-4DC784E7C35E}"/>
                </a:ext>
              </a:extLst>
            </p:cNvPr>
            <p:cNvSpPr/>
            <p:nvPr/>
          </p:nvSpPr>
          <p:spPr>
            <a:xfrm>
              <a:off x="1160863" y="4597788"/>
              <a:ext cx="2516665" cy="461665"/>
            </a:xfrm>
            <a:prstGeom prst="rect">
              <a:avLst/>
            </a:prstGeom>
          </p:spPr>
          <p:txBody>
            <a:bodyPr wrap="square">
              <a:spAutoFit/>
            </a:bodyPr>
            <a:lstStyle/>
            <a:p>
              <a:pPr algn="ctr"/>
              <a:r>
                <a:rPr lang="en-US" sz="2400" b="1" dirty="0"/>
                <a:t>Specification</a:t>
              </a:r>
            </a:p>
          </p:txBody>
        </p:sp>
        <p:sp>
          <p:nvSpPr>
            <p:cNvPr id="25" name="Rounded Rectangle 24">
              <a:extLst>
                <a:ext uri="{FF2B5EF4-FFF2-40B4-BE49-F238E27FC236}">
                  <a16:creationId xmlns:a16="http://schemas.microsoft.com/office/drawing/2014/main" id="{F3A957EA-77B4-AE41-A7FE-3EFA63C028E4}"/>
                </a:ext>
              </a:extLst>
            </p:cNvPr>
            <p:cNvSpPr/>
            <p:nvPr/>
          </p:nvSpPr>
          <p:spPr>
            <a:xfrm>
              <a:off x="1162684" y="4289824"/>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8" name="Group 7">
            <a:extLst>
              <a:ext uri="{FF2B5EF4-FFF2-40B4-BE49-F238E27FC236}">
                <a16:creationId xmlns:a16="http://schemas.microsoft.com/office/drawing/2014/main" id="{5A76D250-9A2D-224B-8C64-8DD36431400D}"/>
              </a:ext>
            </a:extLst>
          </p:cNvPr>
          <p:cNvGrpSpPr/>
          <p:nvPr/>
        </p:nvGrpSpPr>
        <p:grpSpPr>
          <a:xfrm>
            <a:off x="1102779" y="1797152"/>
            <a:ext cx="2558705" cy="1120450"/>
            <a:chOff x="1102779" y="2325796"/>
            <a:chExt cx="2558705" cy="1120450"/>
          </a:xfrm>
        </p:grpSpPr>
        <p:sp>
          <p:nvSpPr>
            <p:cNvPr id="10" name="Rectangle 9">
              <a:extLst>
                <a:ext uri="{FF2B5EF4-FFF2-40B4-BE49-F238E27FC236}">
                  <a16:creationId xmlns:a16="http://schemas.microsoft.com/office/drawing/2014/main" id="{08D4EAE4-F991-F247-B2E8-E5B92797AB34}"/>
                </a:ext>
              </a:extLst>
            </p:cNvPr>
            <p:cNvSpPr/>
            <p:nvPr/>
          </p:nvSpPr>
          <p:spPr>
            <a:xfrm>
              <a:off x="1102779" y="2632188"/>
              <a:ext cx="2516665" cy="461665"/>
            </a:xfrm>
            <a:prstGeom prst="rect">
              <a:avLst/>
            </a:prstGeom>
          </p:spPr>
          <p:txBody>
            <a:bodyPr wrap="square">
              <a:spAutoFit/>
            </a:bodyPr>
            <a:lstStyle/>
            <a:p>
              <a:pPr algn="ctr"/>
              <a:r>
                <a:rPr lang="en-US" sz="2400" b="1" dirty="0"/>
                <a:t>Partial programs</a:t>
              </a:r>
            </a:p>
          </p:txBody>
        </p:sp>
        <p:sp>
          <p:nvSpPr>
            <p:cNvPr id="26" name="Rounded Rectangle 25">
              <a:extLst>
                <a:ext uri="{FF2B5EF4-FFF2-40B4-BE49-F238E27FC236}">
                  <a16:creationId xmlns:a16="http://schemas.microsoft.com/office/drawing/2014/main" id="{3DEC11A8-4365-F744-AA7B-F88492516431}"/>
                </a:ext>
              </a:extLst>
            </p:cNvPr>
            <p:cNvSpPr/>
            <p:nvPr/>
          </p:nvSpPr>
          <p:spPr>
            <a:xfrm>
              <a:off x="1146640" y="2325796"/>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31" name="Group 30">
            <a:extLst>
              <a:ext uri="{FF2B5EF4-FFF2-40B4-BE49-F238E27FC236}">
                <a16:creationId xmlns:a16="http://schemas.microsoft.com/office/drawing/2014/main" id="{FF39D005-12EA-1E48-9F3C-14CE6153E197}"/>
              </a:ext>
            </a:extLst>
          </p:cNvPr>
          <p:cNvGrpSpPr/>
          <p:nvPr/>
        </p:nvGrpSpPr>
        <p:grpSpPr>
          <a:xfrm>
            <a:off x="5124146" y="2751302"/>
            <a:ext cx="2207060" cy="1120450"/>
            <a:chOff x="5152722" y="3279946"/>
            <a:chExt cx="2207060" cy="1120450"/>
          </a:xfrm>
        </p:grpSpPr>
        <p:sp>
          <p:nvSpPr>
            <p:cNvPr id="17" name="Rectangle 16">
              <a:extLst>
                <a:ext uri="{FF2B5EF4-FFF2-40B4-BE49-F238E27FC236}">
                  <a16:creationId xmlns:a16="http://schemas.microsoft.com/office/drawing/2014/main" id="{9255555D-8FB8-2942-9E51-362CA8F40D00}"/>
                </a:ext>
              </a:extLst>
            </p:cNvPr>
            <p:cNvSpPr/>
            <p:nvPr/>
          </p:nvSpPr>
          <p:spPr>
            <a:xfrm>
              <a:off x="5201297" y="3402018"/>
              <a:ext cx="2005768" cy="830997"/>
            </a:xfrm>
            <a:prstGeom prst="rect">
              <a:avLst/>
            </a:prstGeom>
          </p:spPr>
          <p:txBody>
            <a:bodyPr wrap="square">
              <a:spAutoFit/>
            </a:bodyPr>
            <a:lstStyle/>
            <a:p>
              <a:pPr algn="ctr"/>
              <a:r>
                <a:rPr lang="en-US" sz="2400" b="1" dirty="0"/>
                <a:t>SKETCH</a:t>
              </a:r>
            </a:p>
            <a:p>
              <a:pPr algn="ctr"/>
              <a:r>
                <a:rPr lang="en-US" sz="2400" b="1" dirty="0"/>
                <a:t>synthesizer</a:t>
              </a:r>
            </a:p>
          </p:txBody>
        </p:sp>
        <p:sp>
          <p:nvSpPr>
            <p:cNvPr id="27" name="Rounded Rectangle 26">
              <a:extLst>
                <a:ext uri="{FF2B5EF4-FFF2-40B4-BE49-F238E27FC236}">
                  <a16:creationId xmlns:a16="http://schemas.microsoft.com/office/drawing/2014/main" id="{DD95328D-4F16-5C45-B591-89A175AD337B}"/>
                </a:ext>
              </a:extLst>
            </p:cNvPr>
            <p:cNvSpPr/>
            <p:nvPr/>
          </p:nvSpPr>
          <p:spPr>
            <a:xfrm>
              <a:off x="5152722" y="3279946"/>
              <a:ext cx="2207060"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33" name="Group 32">
            <a:extLst>
              <a:ext uri="{FF2B5EF4-FFF2-40B4-BE49-F238E27FC236}">
                <a16:creationId xmlns:a16="http://schemas.microsoft.com/office/drawing/2014/main" id="{8F79B1F5-1020-9A4D-B957-524989A66D49}"/>
              </a:ext>
            </a:extLst>
          </p:cNvPr>
          <p:cNvGrpSpPr/>
          <p:nvPr/>
        </p:nvGrpSpPr>
        <p:grpSpPr>
          <a:xfrm>
            <a:off x="8337696" y="1739106"/>
            <a:ext cx="3793582" cy="906672"/>
            <a:chOff x="8222910" y="3374871"/>
            <a:chExt cx="2867680" cy="906672"/>
          </a:xfrm>
        </p:grpSpPr>
        <p:sp>
          <p:nvSpPr>
            <p:cNvPr id="28" name="Rounded Rectangle 27">
              <a:extLst>
                <a:ext uri="{FF2B5EF4-FFF2-40B4-BE49-F238E27FC236}">
                  <a16:creationId xmlns:a16="http://schemas.microsoft.com/office/drawing/2014/main" id="{5EABFA75-D083-B84C-B7E9-056A0939CFA2}"/>
                </a:ext>
              </a:extLst>
            </p:cNvPr>
            <p:cNvSpPr/>
            <p:nvPr/>
          </p:nvSpPr>
          <p:spPr>
            <a:xfrm>
              <a:off x="8399328" y="3374871"/>
              <a:ext cx="2514844" cy="906672"/>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sp>
          <p:nvSpPr>
            <p:cNvPr id="30" name="Rectangle 29">
              <a:extLst>
                <a:ext uri="{FF2B5EF4-FFF2-40B4-BE49-F238E27FC236}">
                  <a16:creationId xmlns:a16="http://schemas.microsoft.com/office/drawing/2014/main" id="{B6BD6C97-2D04-5847-917F-5A70EF6CC5B9}"/>
                </a:ext>
              </a:extLst>
            </p:cNvPr>
            <p:cNvSpPr/>
            <p:nvPr/>
          </p:nvSpPr>
          <p:spPr>
            <a:xfrm>
              <a:off x="8222910" y="3391200"/>
              <a:ext cx="2867680" cy="830997"/>
            </a:xfrm>
            <a:prstGeom prst="rect">
              <a:avLst/>
            </a:prstGeom>
          </p:spPr>
          <p:txBody>
            <a:bodyPr wrap="square">
              <a:spAutoFit/>
            </a:bodyPr>
            <a:lstStyle/>
            <a:p>
              <a:pPr algn="ctr"/>
              <a:r>
                <a:rPr lang="en-US" sz="2400" b="1" dirty="0"/>
                <a:t>Full program if</a:t>
              </a:r>
            </a:p>
            <a:p>
              <a:pPr algn="ctr"/>
              <a:r>
                <a:rPr lang="en-US" sz="2400" b="1" dirty="0"/>
                <a:t>there is any feasible sol</a:t>
              </a:r>
            </a:p>
          </p:txBody>
        </p:sp>
      </p:grpSp>
      <p:sp>
        <p:nvSpPr>
          <p:cNvPr id="29" name="Notched Right Arrow 28">
            <a:extLst>
              <a:ext uri="{FF2B5EF4-FFF2-40B4-BE49-F238E27FC236}">
                <a16:creationId xmlns:a16="http://schemas.microsoft.com/office/drawing/2014/main" id="{540DF311-44F7-B84B-9675-88B2BC0C4322}"/>
              </a:ext>
            </a:extLst>
          </p:cNvPr>
          <p:cNvSpPr/>
          <p:nvPr/>
        </p:nvSpPr>
        <p:spPr>
          <a:xfrm rot="1946866">
            <a:off x="7390630" y="3543699"/>
            <a:ext cx="1247567"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747747D5-6799-134E-B86D-10F290A13320}"/>
              </a:ext>
            </a:extLst>
          </p:cNvPr>
          <p:cNvGrpSpPr/>
          <p:nvPr/>
        </p:nvGrpSpPr>
        <p:grpSpPr>
          <a:xfrm>
            <a:off x="8377834" y="4222582"/>
            <a:ext cx="3793582" cy="832867"/>
            <a:chOff x="8233711" y="3428111"/>
            <a:chExt cx="2867680" cy="832867"/>
          </a:xfrm>
        </p:grpSpPr>
        <p:sp>
          <p:nvSpPr>
            <p:cNvPr id="34" name="Rounded Rectangle 33">
              <a:extLst>
                <a:ext uri="{FF2B5EF4-FFF2-40B4-BE49-F238E27FC236}">
                  <a16:creationId xmlns:a16="http://schemas.microsoft.com/office/drawing/2014/main" id="{E130B6B7-9DD7-1C48-B222-91BA025475F8}"/>
                </a:ext>
              </a:extLst>
            </p:cNvPr>
            <p:cNvSpPr/>
            <p:nvPr/>
          </p:nvSpPr>
          <p:spPr>
            <a:xfrm>
              <a:off x="8386375" y="3428111"/>
              <a:ext cx="2564827" cy="808712"/>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sp>
          <p:nvSpPr>
            <p:cNvPr id="35" name="Rectangle 34">
              <a:extLst>
                <a:ext uri="{FF2B5EF4-FFF2-40B4-BE49-F238E27FC236}">
                  <a16:creationId xmlns:a16="http://schemas.microsoft.com/office/drawing/2014/main" id="{46626820-5480-414F-AA3A-92FBDCE1A330}"/>
                </a:ext>
              </a:extLst>
            </p:cNvPr>
            <p:cNvSpPr/>
            <p:nvPr/>
          </p:nvSpPr>
          <p:spPr>
            <a:xfrm>
              <a:off x="8233711" y="3429981"/>
              <a:ext cx="2867680" cy="830997"/>
            </a:xfrm>
            <a:prstGeom prst="rect">
              <a:avLst/>
            </a:prstGeom>
          </p:spPr>
          <p:txBody>
            <a:bodyPr wrap="square">
              <a:spAutoFit/>
            </a:bodyPr>
            <a:lstStyle/>
            <a:p>
              <a:pPr algn="ctr"/>
              <a:r>
                <a:rPr lang="en-US" sz="2400" b="1" dirty="0"/>
                <a:t>Return infeasible if</a:t>
              </a:r>
            </a:p>
            <a:p>
              <a:pPr algn="ctr"/>
              <a:r>
                <a:rPr lang="en-US" sz="2400" b="1" dirty="0"/>
                <a:t>there is none</a:t>
              </a:r>
            </a:p>
          </p:txBody>
        </p:sp>
      </p:grpSp>
      <p:pic>
        <p:nvPicPr>
          <p:cNvPr id="3" name="Picture 2">
            <a:extLst>
              <a:ext uri="{FF2B5EF4-FFF2-40B4-BE49-F238E27FC236}">
                <a16:creationId xmlns:a16="http://schemas.microsoft.com/office/drawing/2014/main" id="{6AA6702B-EE69-3C4A-9182-08B3B431B8B5}"/>
              </a:ext>
            </a:extLst>
          </p:cNvPr>
          <p:cNvPicPr>
            <a:picLocks noChangeAspect="1"/>
          </p:cNvPicPr>
          <p:nvPr/>
        </p:nvPicPr>
        <p:blipFill rotWithShape="1">
          <a:blip r:embed="rId3"/>
          <a:srcRect l="24845" t="778" r="26820" b="7395"/>
          <a:stretch/>
        </p:blipFill>
        <p:spPr>
          <a:xfrm>
            <a:off x="9531471" y="2682424"/>
            <a:ext cx="951472" cy="944623"/>
          </a:xfrm>
          <a:prstGeom prst="rect">
            <a:avLst/>
          </a:prstGeom>
        </p:spPr>
      </p:pic>
      <p:pic>
        <p:nvPicPr>
          <p:cNvPr id="6" name="Picture 5">
            <a:extLst>
              <a:ext uri="{FF2B5EF4-FFF2-40B4-BE49-F238E27FC236}">
                <a16:creationId xmlns:a16="http://schemas.microsoft.com/office/drawing/2014/main" id="{7B246977-ADBF-3843-835D-0B7E22A425C1}"/>
              </a:ext>
            </a:extLst>
          </p:cNvPr>
          <p:cNvPicPr>
            <a:picLocks noChangeAspect="1"/>
          </p:cNvPicPr>
          <p:nvPr/>
        </p:nvPicPr>
        <p:blipFill rotWithShape="1">
          <a:blip r:embed="rId4"/>
          <a:srcRect l="2477" t="15584" r="23384" b="11134"/>
          <a:stretch/>
        </p:blipFill>
        <p:spPr>
          <a:xfrm>
            <a:off x="9546093" y="5142220"/>
            <a:ext cx="936850" cy="1012574"/>
          </a:xfrm>
          <a:prstGeom prst="rect">
            <a:avLst/>
          </a:prstGeom>
        </p:spPr>
      </p:pic>
    </p:spTree>
    <p:extLst>
      <p:ext uri="{BB962C8B-B14F-4D97-AF65-F5344CB8AC3E}">
        <p14:creationId xmlns:p14="http://schemas.microsoft.com/office/powerpoint/2010/main" val="2719405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D416AB3-0FFD-4041-A474-C040FFEFB181}"/>
              </a:ext>
            </a:extLst>
          </p:cNvPr>
          <p:cNvSpPr txBox="1"/>
          <p:nvPr/>
        </p:nvSpPr>
        <p:spPr>
          <a:xfrm>
            <a:off x="4053699" y="3435931"/>
            <a:ext cx="2887714" cy="605230"/>
          </a:xfrm>
          <a:prstGeom prst="rect">
            <a:avLst/>
          </a:prstGeom>
          <a:noFill/>
        </p:spPr>
        <p:txBody>
          <a:bodyPr wrap="none" rtlCol="0">
            <a:spAutoFit/>
          </a:bodyPr>
          <a:lstStyle/>
          <a:p>
            <a:r>
              <a:rPr lang="en-US" sz="3333" dirty="0"/>
              <a:t>Partial program</a:t>
            </a:r>
          </a:p>
        </p:txBody>
      </p:sp>
      <p:sp>
        <p:nvSpPr>
          <p:cNvPr id="12" name="TextBox 11">
            <a:extLst>
              <a:ext uri="{FF2B5EF4-FFF2-40B4-BE49-F238E27FC236}">
                <a16:creationId xmlns:a16="http://schemas.microsoft.com/office/drawing/2014/main" id="{36E54693-3060-5644-AB2E-CD1EEF99EE78}"/>
              </a:ext>
            </a:extLst>
          </p:cNvPr>
          <p:cNvSpPr txBox="1"/>
          <p:nvPr/>
        </p:nvSpPr>
        <p:spPr>
          <a:xfrm>
            <a:off x="7540576" y="3492487"/>
            <a:ext cx="5556193" cy="1118127"/>
          </a:xfrm>
          <a:prstGeom prst="rect">
            <a:avLst/>
          </a:prstGeom>
          <a:noFill/>
        </p:spPr>
        <p:txBody>
          <a:bodyPr wrap="square" rtlCol="0">
            <a:spAutoFit/>
          </a:bodyPr>
          <a:lstStyle/>
          <a:p>
            <a:r>
              <a:rPr lang="en-US" sz="3333" b="1" dirty="0"/>
              <a:t>Infeasible</a:t>
            </a:r>
            <a:r>
              <a:rPr lang="en-US" sz="3333" dirty="0"/>
              <a:t> partial program</a:t>
            </a:r>
          </a:p>
          <a:p>
            <a:r>
              <a:rPr lang="en-US" sz="3333" dirty="0"/>
              <a:t>no hole assignment</a:t>
            </a:r>
          </a:p>
        </p:txBody>
      </p:sp>
      <p:sp>
        <p:nvSpPr>
          <p:cNvPr id="10" name="TextBox 9">
            <a:extLst>
              <a:ext uri="{FF2B5EF4-FFF2-40B4-BE49-F238E27FC236}">
                <a16:creationId xmlns:a16="http://schemas.microsoft.com/office/drawing/2014/main" id="{25B7B34D-7784-7442-B8BC-F1C0F3179842}"/>
              </a:ext>
            </a:extLst>
          </p:cNvPr>
          <p:cNvSpPr txBox="1"/>
          <p:nvPr/>
        </p:nvSpPr>
        <p:spPr>
          <a:xfrm>
            <a:off x="8400933" y="5333736"/>
            <a:ext cx="3398751" cy="1118127"/>
          </a:xfrm>
          <a:prstGeom prst="rect">
            <a:avLst/>
          </a:prstGeom>
          <a:noFill/>
        </p:spPr>
        <p:txBody>
          <a:bodyPr wrap="none" rtlCol="0">
            <a:spAutoFit/>
          </a:bodyPr>
          <a:lstStyle/>
          <a:p>
            <a:r>
              <a:rPr lang="en-US" sz="3333" dirty="0"/>
              <a:t>Hole representing</a:t>
            </a:r>
          </a:p>
          <a:p>
            <a:r>
              <a:rPr lang="en-US" sz="3333" dirty="0"/>
              <a:t>unknown constant</a:t>
            </a:r>
          </a:p>
        </p:txBody>
      </p:sp>
      <p:grpSp>
        <p:nvGrpSpPr>
          <p:cNvPr id="4" name="Group 3">
            <a:extLst>
              <a:ext uri="{FF2B5EF4-FFF2-40B4-BE49-F238E27FC236}">
                <a16:creationId xmlns:a16="http://schemas.microsoft.com/office/drawing/2014/main" id="{8C56095D-FFB9-1941-8D6F-74624534967F}"/>
              </a:ext>
            </a:extLst>
          </p:cNvPr>
          <p:cNvGrpSpPr/>
          <p:nvPr/>
        </p:nvGrpSpPr>
        <p:grpSpPr>
          <a:xfrm>
            <a:off x="3629963" y="1102971"/>
            <a:ext cx="4093963" cy="2309259"/>
            <a:chOff x="3734467" y="1168644"/>
            <a:chExt cx="4093963" cy="2309259"/>
          </a:xfrm>
        </p:grpSpPr>
        <p:sp>
          <p:nvSpPr>
            <p:cNvPr id="8" name="TextBox 7">
              <a:extLst>
                <a:ext uri="{FF2B5EF4-FFF2-40B4-BE49-F238E27FC236}">
                  <a16:creationId xmlns:a16="http://schemas.microsoft.com/office/drawing/2014/main" id="{6660101A-C15C-F546-A490-9F31293846C8}"/>
                </a:ext>
              </a:extLst>
            </p:cNvPr>
            <p:cNvSpPr txBox="1"/>
            <p:nvPr/>
          </p:nvSpPr>
          <p:spPr>
            <a:xfrm>
              <a:off x="3906309" y="1205220"/>
              <a:ext cx="3922121" cy="2143920"/>
            </a:xfrm>
            <a:prstGeom prst="rect">
              <a:avLst/>
            </a:prstGeom>
            <a:noFill/>
          </p:spPr>
          <p:txBody>
            <a:bodyPr wrap="square" rtlCol="0">
              <a:spAutoFit/>
            </a:bodyPr>
            <a:lstStyle/>
            <a:p>
              <a:r>
                <a:rPr lang="en-US" sz="3333" dirty="0" err="1"/>
                <a:t>int</a:t>
              </a:r>
              <a:r>
                <a:rPr lang="en-US" sz="3333" dirty="0"/>
                <a:t> sketch1(</a:t>
              </a:r>
              <a:r>
                <a:rPr lang="en-US" sz="3333" dirty="0" err="1"/>
                <a:t>int</a:t>
              </a:r>
              <a:r>
                <a:rPr lang="en-US" sz="3333" dirty="0"/>
                <a:t> x) implements spec {</a:t>
              </a:r>
            </a:p>
            <a:p>
              <a:r>
                <a:rPr lang="en-US" sz="3333" dirty="0"/>
                <a:t>return x * ??; </a:t>
              </a:r>
            </a:p>
            <a:p>
              <a:r>
                <a:rPr lang="en-US" sz="3333" dirty="0"/>
                <a:t>}</a:t>
              </a:r>
            </a:p>
          </p:txBody>
        </p:sp>
        <p:sp>
          <p:nvSpPr>
            <p:cNvPr id="13" name="Rectangle 12">
              <a:extLst>
                <a:ext uri="{FF2B5EF4-FFF2-40B4-BE49-F238E27FC236}">
                  <a16:creationId xmlns:a16="http://schemas.microsoft.com/office/drawing/2014/main" id="{FB878A6A-8E9F-1246-BEBD-112E4B676308}"/>
                </a:ext>
              </a:extLst>
            </p:cNvPr>
            <p:cNvSpPr/>
            <p:nvPr/>
          </p:nvSpPr>
          <p:spPr>
            <a:xfrm>
              <a:off x="3734467" y="1168644"/>
              <a:ext cx="3879688" cy="2309259"/>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5" name="Group 4">
            <a:extLst>
              <a:ext uri="{FF2B5EF4-FFF2-40B4-BE49-F238E27FC236}">
                <a16:creationId xmlns:a16="http://schemas.microsoft.com/office/drawing/2014/main" id="{0304244F-0AF5-D74E-AA14-3EFBF4C7F4E1}"/>
              </a:ext>
            </a:extLst>
          </p:cNvPr>
          <p:cNvGrpSpPr/>
          <p:nvPr/>
        </p:nvGrpSpPr>
        <p:grpSpPr>
          <a:xfrm>
            <a:off x="7803999" y="1106160"/>
            <a:ext cx="4769226" cy="2329771"/>
            <a:chOff x="8013007" y="1144260"/>
            <a:chExt cx="4769226" cy="2329771"/>
          </a:xfrm>
        </p:grpSpPr>
        <p:sp>
          <p:nvSpPr>
            <p:cNvPr id="9" name="TextBox 8">
              <a:extLst>
                <a:ext uri="{FF2B5EF4-FFF2-40B4-BE49-F238E27FC236}">
                  <a16:creationId xmlns:a16="http://schemas.microsoft.com/office/drawing/2014/main" id="{1FB1658E-AD85-0B4D-A8C1-E13CF53878A4}"/>
                </a:ext>
              </a:extLst>
            </p:cNvPr>
            <p:cNvSpPr txBox="1"/>
            <p:nvPr/>
          </p:nvSpPr>
          <p:spPr>
            <a:xfrm>
              <a:off x="8273129" y="1180998"/>
              <a:ext cx="4509104" cy="2143920"/>
            </a:xfrm>
            <a:prstGeom prst="rect">
              <a:avLst/>
            </a:prstGeom>
            <a:noFill/>
          </p:spPr>
          <p:txBody>
            <a:bodyPr wrap="square" rtlCol="0">
              <a:spAutoFit/>
            </a:bodyPr>
            <a:lstStyle/>
            <a:p>
              <a:r>
                <a:rPr lang="en-US" sz="3333" dirty="0" err="1"/>
                <a:t>int</a:t>
              </a:r>
              <a:r>
                <a:rPr lang="en-US" sz="3333" dirty="0"/>
                <a:t> sketch2(</a:t>
              </a:r>
              <a:r>
                <a:rPr lang="en-US" sz="3333" dirty="0" err="1"/>
                <a:t>int</a:t>
              </a:r>
              <a:r>
                <a:rPr lang="en-US" sz="3333" dirty="0"/>
                <a:t> x) implements spec {</a:t>
              </a:r>
            </a:p>
            <a:p>
              <a:r>
                <a:rPr lang="en-US" sz="3333" dirty="0"/>
                <a:t>  return x + ??; </a:t>
              </a:r>
            </a:p>
            <a:p>
              <a:r>
                <a:rPr lang="en-US" sz="3333" dirty="0"/>
                <a:t>}</a:t>
              </a:r>
            </a:p>
          </p:txBody>
        </p:sp>
        <p:sp>
          <p:nvSpPr>
            <p:cNvPr id="14" name="Rectangle 13">
              <a:extLst>
                <a:ext uri="{FF2B5EF4-FFF2-40B4-BE49-F238E27FC236}">
                  <a16:creationId xmlns:a16="http://schemas.microsoft.com/office/drawing/2014/main" id="{9572EE73-CDB6-534A-8CAA-30F701F3491F}"/>
                </a:ext>
              </a:extLst>
            </p:cNvPr>
            <p:cNvSpPr/>
            <p:nvPr/>
          </p:nvSpPr>
          <p:spPr>
            <a:xfrm>
              <a:off x="8013007" y="1144260"/>
              <a:ext cx="3879688" cy="2329771"/>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5" name="Title 1">
            <a:extLst>
              <a:ext uri="{FF2B5EF4-FFF2-40B4-BE49-F238E27FC236}">
                <a16:creationId xmlns:a16="http://schemas.microsoft.com/office/drawing/2014/main" id="{43E77105-F177-A04A-9B39-47D8C53620E9}"/>
              </a:ext>
            </a:extLst>
          </p:cNvPr>
          <p:cNvSpPr txBox="1">
            <a:spLocks/>
          </p:cNvSpPr>
          <p:nvPr/>
        </p:nvSpPr>
        <p:spPr>
          <a:xfrm>
            <a:off x="296562" y="3866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Example: Using SKETCH to do synthesis</a:t>
            </a:r>
          </a:p>
        </p:txBody>
      </p:sp>
      <p:grpSp>
        <p:nvGrpSpPr>
          <p:cNvPr id="23" name="Group 22">
            <a:extLst>
              <a:ext uri="{FF2B5EF4-FFF2-40B4-BE49-F238E27FC236}">
                <a16:creationId xmlns:a16="http://schemas.microsoft.com/office/drawing/2014/main" id="{E4E07DCC-51BA-9046-B5B4-EAA3CD9A8F92}"/>
              </a:ext>
            </a:extLst>
          </p:cNvPr>
          <p:cNvGrpSpPr/>
          <p:nvPr/>
        </p:nvGrpSpPr>
        <p:grpSpPr>
          <a:xfrm>
            <a:off x="3629963" y="4040410"/>
            <a:ext cx="4093963" cy="2309259"/>
            <a:chOff x="4179166" y="4151728"/>
            <a:chExt cx="4093963" cy="2309259"/>
          </a:xfrm>
        </p:grpSpPr>
        <p:grpSp>
          <p:nvGrpSpPr>
            <p:cNvPr id="20" name="Group 19">
              <a:extLst>
                <a:ext uri="{FF2B5EF4-FFF2-40B4-BE49-F238E27FC236}">
                  <a16:creationId xmlns:a16="http://schemas.microsoft.com/office/drawing/2014/main" id="{02E649AF-87BB-3E4F-8A1E-0BC15D97F0FD}"/>
                </a:ext>
              </a:extLst>
            </p:cNvPr>
            <p:cNvGrpSpPr/>
            <p:nvPr/>
          </p:nvGrpSpPr>
          <p:grpSpPr>
            <a:xfrm>
              <a:off x="4179166" y="4151728"/>
              <a:ext cx="4093963" cy="2309259"/>
              <a:chOff x="3734467" y="1168644"/>
              <a:chExt cx="4093963" cy="2309259"/>
            </a:xfrm>
          </p:grpSpPr>
          <p:sp>
            <p:nvSpPr>
              <p:cNvPr id="21" name="TextBox 20">
                <a:extLst>
                  <a:ext uri="{FF2B5EF4-FFF2-40B4-BE49-F238E27FC236}">
                    <a16:creationId xmlns:a16="http://schemas.microsoft.com/office/drawing/2014/main" id="{C3CA0A95-8E26-0147-8BA3-210C9B539CC2}"/>
                  </a:ext>
                </a:extLst>
              </p:cNvPr>
              <p:cNvSpPr txBox="1"/>
              <p:nvPr/>
            </p:nvSpPr>
            <p:spPr>
              <a:xfrm>
                <a:off x="3906309" y="1205220"/>
                <a:ext cx="3922121" cy="2143920"/>
              </a:xfrm>
              <a:prstGeom prst="rect">
                <a:avLst/>
              </a:prstGeom>
              <a:noFill/>
            </p:spPr>
            <p:txBody>
              <a:bodyPr wrap="square" rtlCol="0">
                <a:spAutoFit/>
              </a:bodyPr>
              <a:lstStyle/>
              <a:p>
                <a:r>
                  <a:rPr lang="en-US" sz="3333" dirty="0" err="1"/>
                  <a:t>int</a:t>
                </a:r>
                <a:r>
                  <a:rPr lang="en-US" sz="3333" dirty="0"/>
                  <a:t> sketch1(</a:t>
                </a:r>
                <a:r>
                  <a:rPr lang="en-US" sz="3333" dirty="0" err="1"/>
                  <a:t>int</a:t>
                </a:r>
                <a:r>
                  <a:rPr lang="en-US" sz="3333" dirty="0"/>
                  <a:t> x) implements spec {</a:t>
                </a:r>
              </a:p>
              <a:p>
                <a:r>
                  <a:rPr lang="en-US" sz="3333" dirty="0"/>
                  <a:t>return x * 3; </a:t>
                </a:r>
              </a:p>
              <a:p>
                <a:r>
                  <a:rPr lang="en-US" sz="3333" dirty="0"/>
                  <a:t>}</a:t>
                </a:r>
              </a:p>
            </p:txBody>
          </p:sp>
          <p:sp>
            <p:nvSpPr>
              <p:cNvPr id="22" name="Rectangle 21">
                <a:extLst>
                  <a:ext uri="{FF2B5EF4-FFF2-40B4-BE49-F238E27FC236}">
                    <a16:creationId xmlns:a16="http://schemas.microsoft.com/office/drawing/2014/main" id="{5A3027E3-7E1B-F643-92B6-0CA0E8E09D27}"/>
                  </a:ext>
                </a:extLst>
              </p:cNvPr>
              <p:cNvSpPr/>
              <p:nvPr/>
            </p:nvSpPr>
            <p:spPr>
              <a:xfrm>
                <a:off x="3734467" y="1168644"/>
                <a:ext cx="3879688" cy="2309259"/>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6" name="Oval 5">
              <a:extLst>
                <a:ext uri="{FF2B5EF4-FFF2-40B4-BE49-F238E27FC236}">
                  <a16:creationId xmlns:a16="http://schemas.microsoft.com/office/drawing/2014/main" id="{35C0A83E-6915-EE46-977A-DA8C5734722D}"/>
                </a:ext>
              </a:extLst>
            </p:cNvPr>
            <p:cNvSpPr/>
            <p:nvPr/>
          </p:nvSpPr>
          <p:spPr>
            <a:xfrm>
              <a:off x="5242290" y="5166781"/>
              <a:ext cx="1847462" cy="8198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0D74C3B6-BAF8-0A47-844A-73F24F1DC940}"/>
              </a:ext>
            </a:extLst>
          </p:cNvPr>
          <p:cNvSpPr txBox="1"/>
          <p:nvPr/>
        </p:nvSpPr>
        <p:spPr>
          <a:xfrm>
            <a:off x="3649005" y="6294820"/>
            <a:ext cx="3697102" cy="605230"/>
          </a:xfrm>
          <a:prstGeom prst="rect">
            <a:avLst/>
          </a:prstGeom>
          <a:noFill/>
        </p:spPr>
        <p:txBody>
          <a:bodyPr wrap="none" rtlCol="0">
            <a:spAutoFit/>
          </a:bodyPr>
          <a:lstStyle/>
          <a:p>
            <a:r>
              <a:rPr lang="en-US" sz="3333" b="1" dirty="0"/>
              <a:t>Completed </a:t>
            </a:r>
            <a:r>
              <a:rPr lang="en-US" sz="3333" dirty="0"/>
              <a:t>program</a:t>
            </a:r>
          </a:p>
        </p:txBody>
      </p:sp>
      <p:cxnSp>
        <p:nvCxnSpPr>
          <p:cNvPr id="18" name="Straight Arrow Connector 17">
            <a:extLst>
              <a:ext uri="{FF2B5EF4-FFF2-40B4-BE49-F238E27FC236}">
                <a16:creationId xmlns:a16="http://schemas.microsoft.com/office/drawing/2014/main" id="{58B9C56D-4CC3-564C-8F79-58B3E1FB5955}"/>
              </a:ext>
            </a:extLst>
          </p:cNvPr>
          <p:cNvCxnSpPr>
            <a:cxnSpLocks/>
          </p:cNvCxnSpPr>
          <p:nvPr/>
        </p:nvCxnSpPr>
        <p:spPr>
          <a:xfrm flipH="1" flipV="1">
            <a:off x="6160715" y="2739259"/>
            <a:ext cx="3414606" cy="2726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CA645134-FEEF-4E40-92D0-0D6EB1ADB513}"/>
              </a:ext>
            </a:extLst>
          </p:cNvPr>
          <p:cNvGrpSpPr/>
          <p:nvPr/>
        </p:nvGrpSpPr>
        <p:grpSpPr>
          <a:xfrm>
            <a:off x="168812" y="1246287"/>
            <a:ext cx="3392656" cy="2771173"/>
            <a:chOff x="168812" y="1246287"/>
            <a:chExt cx="3392656" cy="2771173"/>
          </a:xfrm>
        </p:grpSpPr>
        <p:sp>
          <p:nvSpPr>
            <p:cNvPr id="7" name="TextBox 6">
              <a:extLst>
                <a:ext uri="{FF2B5EF4-FFF2-40B4-BE49-F238E27FC236}">
                  <a16:creationId xmlns:a16="http://schemas.microsoft.com/office/drawing/2014/main" id="{1B26603F-2C14-3140-9F14-AC1AAAFFD39A}"/>
                </a:ext>
              </a:extLst>
            </p:cNvPr>
            <p:cNvSpPr txBox="1"/>
            <p:nvPr/>
          </p:nvSpPr>
          <p:spPr>
            <a:xfrm>
              <a:off x="329621" y="1323460"/>
              <a:ext cx="3231847" cy="1631024"/>
            </a:xfrm>
            <a:prstGeom prst="rect">
              <a:avLst/>
            </a:prstGeom>
            <a:noFill/>
          </p:spPr>
          <p:txBody>
            <a:bodyPr wrap="square" rtlCol="0">
              <a:spAutoFit/>
            </a:bodyPr>
            <a:lstStyle/>
            <a:p>
              <a:r>
                <a:rPr lang="en-US" sz="3333" dirty="0" err="1"/>
                <a:t>int</a:t>
              </a:r>
              <a:r>
                <a:rPr lang="en-US" sz="3333" dirty="0"/>
                <a:t> spec(</a:t>
              </a:r>
              <a:r>
                <a:rPr lang="en-US" sz="3333" dirty="0" err="1"/>
                <a:t>int</a:t>
              </a:r>
              <a:r>
                <a:rPr lang="en-US" sz="3333" dirty="0"/>
                <a:t> x) {</a:t>
              </a:r>
            </a:p>
            <a:p>
              <a:r>
                <a:rPr lang="en-US" sz="3333" dirty="0"/>
                <a:t>  return x + x + x; </a:t>
              </a:r>
            </a:p>
            <a:p>
              <a:r>
                <a:rPr lang="en-US" sz="3333" dirty="0"/>
                <a:t>}</a:t>
              </a:r>
            </a:p>
          </p:txBody>
        </p:sp>
        <p:sp>
          <p:nvSpPr>
            <p:cNvPr id="2" name="Rectangle 1">
              <a:extLst>
                <a:ext uri="{FF2B5EF4-FFF2-40B4-BE49-F238E27FC236}">
                  <a16:creationId xmlns:a16="http://schemas.microsoft.com/office/drawing/2014/main" id="{5B04D7ED-3F48-2646-AE04-5672226EA8A4}"/>
                </a:ext>
              </a:extLst>
            </p:cNvPr>
            <p:cNvSpPr/>
            <p:nvPr/>
          </p:nvSpPr>
          <p:spPr>
            <a:xfrm>
              <a:off x="168812" y="1246287"/>
              <a:ext cx="3231845" cy="1977917"/>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TextBox 26">
              <a:extLst>
                <a:ext uri="{FF2B5EF4-FFF2-40B4-BE49-F238E27FC236}">
                  <a16:creationId xmlns:a16="http://schemas.microsoft.com/office/drawing/2014/main" id="{C65D9C0A-DB00-0543-9248-DED92972618A}"/>
                </a:ext>
              </a:extLst>
            </p:cNvPr>
            <p:cNvSpPr txBox="1"/>
            <p:nvPr/>
          </p:nvSpPr>
          <p:spPr>
            <a:xfrm>
              <a:off x="604471" y="3412230"/>
              <a:ext cx="2395720" cy="605230"/>
            </a:xfrm>
            <a:prstGeom prst="rect">
              <a:avLst/>
            </a:prstGeom>
            <a:noFill/>
          </p:spPr>
          <p:txBody>
            <a:bodyPr wrap="none" rtlCol="0">
              <a:spAutoFit/>
            </a:bodyPr>
            <a:lstStyle/>
            <a:p>
              <a:r>
                <a:rPr lang="en-US" sz="3333" dirty="0"/>
                <a:t>Specification</a:t>
              </a:r>
            </a:p>
          </p:txBody>
        </p:sp>
      </p:grpSp>
    </p:spTree>
    <p:extLst>
      <p:ext uri="{BB962C8B-B14F-4D97-AF65-F5344CB8AC3E}">
        <p14:creationId xmlns:p14="http://schemas.microsoft.com/office/powerpoint/2010/main" val="248460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0"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7D60-65CA-EC4D-A130-6C606E56B4CE}"/>
              </a:ext>
            </a:extLst>
          </p:cNvPr>
          <p:cNvSpPr>
            <a:spLocks noGrp="1"/>
          </p:cNvSpPr>
          <p:nvPr>
            <p:ph type="title"/>
          </p:nvPr>
        </p:nvSpPr>
        <p:spPr>
          <a:xfrm>
            <a:off x="838200" y="175342"/>
            <a:ext cx="10515600" cy="1325563"/>
          </a:xfrm>
        </p:spPr>
        <p:txBody>
          <a:bodyPr/>
          <a:lstStyle/>
          <a:p>
            <a:r>
              <a:rPr lang="en-US" dirty="0">
                <a:solidFill>
                  <a:srgbClr val="0000FF"/>
                </a:solidFill>
                <a:latin typeface="Calibri"/>
              </a:rPr>
              <a:t>Why use synthesis for generating packet-processing code?</a:t>
            </a:r>
          </a:p>
        </p:txBody>
      </p:sp>
      <p:sp>
        <p:nvSpPr>
          <p:cNvPr id="3" name="Content Placeholder 2">
            <a:extLst>
              <a:ext uri="{FF2B5EF4-FFF2-40B4-BE49-F238E27FC236}">
                <a16:creationId xmlns:a16="http://schemas.microsoft.com/office/drawing/2014/main" id="{86350523-0EDB-C64F-B6A3-8B497CFAC91A}"/>
              </a:ext>
            </a:extLst>
          </p:cNvPr>
          <p:cNvSpPr>
            <a:spLocks noGrp="1"/>
          </p:cNvSpPr>
          <p:nvPr>
            <p:ph idx="1"/>
          </p:nvPr>
        </p:nvSpPr>
        <p:spPr/>
        <p:txBody>
          <a:bodyPr>
            <a:normAutofit/>
          </a:bodyPr>
          <a:lstStyle/>
          <a:p>
            <a:r>
              <a:rPr lang="en-US" dirty="0"/>
              <a:t>For fast packet processing, there is value to generating high-quality code on some metric using exhaustive search based on synthesis:</a:t>
            </a:r>
          </a:p>
          <a:p>
            <a:pPr lvl="1"/>
            <a:r>
              <a:rPr lang="en-US" dirty="0"/>
              <a:t>RMT/PISA-style pipelined architectures: Latency</a:t>
            </a:r>
          </a:p>
          <a:p>
            <a:pPr lvl="1"/>
            <a:r>
              <a:rPr lang="en-US" dirty="0"/>
              <a:t>NPU-style processor architectures: Throughput</a:t>
            </a:r>
          </a:p>
          <a:p>
            <a:pPr lvl="1"/>
            <a:endParaRPr lang="en-US" dirty="0"/>
          </a:p>
          <a:p>
            <a:r>
              <a:rPr lang="en-US" dirty="0"/>
              <a:t>Synthesis can potentially discover high-quality assembly implementations</a:t>
            </a:r>
          </a:p>
          <a:p>
            <a:pPr lvl="1"/>
            <a:r>
              <a:rPr lang="en-US" dirty="0"/>
              <a:t>With lower engineering effort relative to handcrafted compiler rules</a:t>
            </a:r>
          </a:p>
        </p:txBody>
      </p:sp>
    </p:spTree>
    <p:extLst>
      <p:ext uri="{BB962C8B-B14F-4D97-AF65-F5344CB8AC3E}">
        <p14:creationId xmlns:p14="http://schemas.microsoft.com/office/powerpoint/2010/main" val="1878143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B844687-45CA-1341-BB5E-C5F23A6CEE91}"/>
              </a:ext>
            </a:extLst>
          </p:cNvPr>
          <p:cNvSpPr txBox="1">
            <a:spLocks/>
          </p:cNvSpPr>
          <p:nvPr/>
        </p:nvSpPr>
        <p:spPr>
          <a:xfrm>
            <a:off x="-1038462" y="7096062"/>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en-US" sz="3800" b="0" i="0" u="none" strike="noStrike" kern="1200" cap="none" spc="0" normalizeH="0" baseline="0" noProof="0" dirty="0">
              <a:ln>
                <a:noFill/>
              </a:ln>
              <a:solidFill>
                <a:srgbClr val="0000FF"/>
              </a:solidFill>
              <a:effectLst/>
              <a:uLnTx/>
              <a:uFillTx/>
              <a:latin typeface="Calibri"/>
              <a:ea typeface="+mj-ea"/>
              <a:cs typeface="+mj-cs"/>
            </a:endParaRPr>
          </a:p>
        </p:txBody>
      </p:sp>
      <p:sp>
        <p:nvSpPr>
          <p:cNvPr id="7" name="Title 6">
            <a:extLst>
              <a:ext uri="{FF2B5EF4-FFF2-40B4-BE49-F238E27FC236}">
                <a16:creationId xmlns:a16="http://schemas.microsoft.com/office/drawing/2014/main" id="{F0177EB3-F893-D245-A6B3-247D88C9AFF6}"/>
              </a:ext>
            </a:extLst>
          </p:cNvPr>
          <p:cNvSpPr>
            <a:spLocks noGrp="1"/>
          </p:cNvSpPr>
          <p:nvPr>
            <p:ph type="title"/>
          </p:nvPr>
        </p:nvSpPr>
        <p:spPr>
          <a:xfrm>
            <a:off x="838200" y="227101"/>
            <a:ext cx="10515600" cy="1325563"/>
          </a:xfrm>
        </p:spPr>
        <p:txBody>
          <a:bodyPr/>
          <a:lstStyle/>
          <a:p>
            <a:r>
              <a:rPr lang="en-US" dirty="0">
                <a:solidFill>
                  <a:srgbClr val="0000FF"/>
                </a:solidFill>
                <a:latin typeface="Calibri"/>
              </a:rPr>
              <a:t>But, synthesis can be very time consuming</a:t>
            </a:r>
            <a:endParaRPr lang="en-US" dirty="0"/>
          </a:p>
        </p:txBody>
      </p:sp>
      <p:sp>
        <p:nvSpPr>
          <p:cNvPr id="8" name="Content Placeholder 7">
            <a:extLst>
              <a:ext uri="{FF2B5EF4-FFF2-40B4-BE49-F238E27FC236}">
                <a16:creationId xmlns:a16="http://schemas.microsoft.com/office/drawing/2014/main" id="{F35A1E7A-E957-204D-B274-307302F140BB}"/>
              </a:ext>
            </a:extLst>
          </p:cNvPr>
          <p:cNvSpPr>
            <a:spLocks noGrp="1"/>
          </p:cNvSpPr>
          <p:nvPr>
            <p:ph idx="1"/>
          </p:nvPr>
        </p:nvSpPr>
        <p:spPr>
          <a:xfrm>
            <a:off x="342900" y="1690687"/>
            <a:ext cx="11849100" cy="4802187"/>
          </a:xfrm>
        </p:spPr>
        <p:txBody>
          <a:bodyPr>
            <a:normAutofit/>
          </a:bodyPr>
          <a:lstStyle/>
          <a:p>
            <a:r>
              <a:rPr lang="en-US" sz="3200" dirty="0"/>
              <a:t>The challenge: search space might be very large.</a:t>
            </a:r>
          </a:p>
          <a:p>
            <a:endParaRPr lang="en-US" sz="3200" dirty="0"/>
          </a:p>
          <a:p>
            <a:r>
              <a:rPr lang="en-US" sz="3200" dirty="0"/>
              <a:t>Can leverage domain structure in packet processing:</a:t>
            </a:r>
          </a:p>
          <a:p>
            <a:pPr lvl="1"/>
            <a:r>
              <a:rPr lang="en-US" sz="3200" dirty="0"/>
              <a:t>Small (e.g., RCP) and simple (e.g., no loops/pointers) programs</a:t>
            </a:r>
          </a:p>
          <a:p>
            <a:pPr lvl="1"/>
            <a:r>
              <a:rPr lang="en-US" sz="3200" dirty="0"/>
              <a:t>Packet-processing programs don’t change that often.</a:t>
            </a:r>
          </a:p>
          <a:p>
            <a:r>
              <a:rPr lang="en-US" sz="3600" dirty="0"/>
              <a:t>And improvements in synthesis technology</a:t>
            </a:r>
          </a:p>
          <a:p>
            <a:pPr lvl="1"/>
            <a:r>
              <a:rPr lang="en-US" sz="3200" dirty="0"/>
              <a:t>Many mature open-source synthesis tools (e.g., SKETCH, Rosette)</a:t>
            </a:r>
          </a:p>
          <a:p>
            <a:pPr lvl="1"/>
            <a:r>
              <a:rPr lang="en-US" sz="3200" dirty="0"/>
              <a:t>Synthesis benchmarks and competitions</a:t>
            </a:r>
          </a:p>
          <a:p>
            <a:endParaRPr lang="en-US" sz="3200" dirty="0"/>
          </a:p>
        </p:txBody>
      </p:sp>
      <p:pic>
        <p:nvPicPr>
          <p:cNvPr id="2" name="Picture 1">
            <a:extLst>
              <a:ext uri="{FF2B5EF4-FFF2-40B4-BE49-F238E27FC236}">
                <a16:creationId xmlns:a16="http://schemas.microsoft.com/office/drawing/2014/main" id="{9BBAA19D-C24B-0543-BDBF-21CD5006F427}"/>
              </a:ext>
            </a:extLst>
          </p:cNvPr>
          <p:cNvPicPr>
            <a:picLocks noChangeAspect="1"/>
          </p:cNvPicPr>
          <p:nvPr/>
        </p:nvPicPr>
        <p:blipFill>
          <a:blip r:embed="rId3"/>
          <a:stretch>
            <a:fillRect/>
          </a:stretch>
        </p:blipFill>
        <p:spPr>
          <a:xfrm>
            <a:off x="9144000" y="1414432"/>
            <a:ext cx="1752600" cy="1155700"/>
          </a:xfrm>
          <a:prstGeom prst="rect">
            <a:avLst/>
          </a:prstGeom>
        </p:spPr>
      </p:pic>
    </p:spTree>
    <p:extLst>
      <p:ext uri="{BB962C8B-B14F-4D97-AF65-F5344CB8AC3E}">
        <p14:creationId xmlns:p14="http://schemas.microsoft.com/office/powerpoint/2010/main" val="23077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17499</TotalTime>
  <Words>6989</Words>
  <Application>Microsoft Macintosh PowerPoint</Application>
  <PresentationFormat>Widescreen</PresentationFormat>
  <Paragraphs>768</Paragraphs>
  <Slides>35</Slides>
  <Notes>34</Notes>
  <HiddenSlides>11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Calibri Light</vt:lpstr>
      <vt:lpstr>Cambria Math</vt:lpstr>
      <vt:lpstr>Office Theme</vt:lpstr>
      <vt:lpstr>Autogenerating fast packet-processing code using program synthesis</vt:lpstr>
      <vt:lpstr>Programmable network devices today</vt:lpstr>
      <vt:lpstr>Today’s approach to writing fast programs</vt:lpstr>
      <vt:lpstr>Writing and compiling fast programs is hard</vt:lpstr>
      <vt:lpstr>PowerPoint Presentation</vt:lpstr>
      <vt:lpstr>PowerPoint Presentation</vt:lpstr>
      <vt:lpstr>PowerPoint Presentation</vt:lpstr>
      <vt:lpstr>Why use synthesis for generating packet-processing code?</vt:lpstr>
      <vt:lpstr>But, synthesis can be very time consuming</vt:lpstr>
      <vt:lpstr>Chipmunk: synthesis for switch code generation</vt:lpstr>
      <vt:lpstr>PowerPoint Presentation</vt:lpstr>
      <vt:lpstr>Evaluation: Baseline compiler</vt:lpstr>
      <vt:lpstr>Evaluation: Metrics and benchmarks</vt:lpstr>
      <vt:lpstr>PowerPoint Presentation</vt:lpstr>
      <vt:lpstr>PowerPoint Presentation</vt:lpstr>
      <vt:lpstr>PowerPoint Presentation</vt:lpstr>
      <vt:lpstr>PowerPoint Presentation</vt:lpstr>
      <vt:lpstr>PowerPoint Presentation</vt:lpstr>
      <vt:lpstr>Backup slides</vt:lpstr>
      <vt:lpstr>Using program synthesis for code generation</vt:lpstr>
      <vt:lpstr>PowerPoint Presentation</vt:lpstr>
      <vt:lpstr>PowerPoint Presentation</vt:lpstr>
      <vt:lpstr>Hardware configurations as SKETCH holes</vt:lpstr>
      <vt:lpstr>PowerPoint Presentation</vt:lpstr>
      <vt:lpstr>PowerPoint Presentation</vt:lpstr>
      <vt:lpstr>PowerPoint Presentation</vt:lpstr>
      <vt:lpstr>PowerPoint Presentation</vt:lpstr>
      <vt:lpstr>PowerPoint Presentation</vt:lpstr>
      <vt:lpstr>PowerPoint Presentation</vt:lpstr>
      <vt:lpstr>Programming network devices today</vt:lpstr>
      <vt:lpstr>PowerPoint Presentation</vt:lpstr>
      <vt:lpstr>PowerPoint Presentation</vt:lpstr>
      <vt:lpstr>PowerPoint Presentation</vt:lpstr>
      <vt:lpstr>PowerPoint Presentation</vt:lpstr>
      <vt:lpstr>TODO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office365</dc:creator>
  <cp:lastModifiedBy>office</cp:lastModifiedBy>
  <cp:revision>799</cp:revision>
  <dcterms:created xsi:type="dcterms:W3CDTF">2019-10-08T15:17:24Z</dcterms:created>
  <dcterms:modified xsi:type="dcterms:W3CDTF">2019-11-13T16:07:27Z</dcterms:modified>
</cp:coreProperties>
</file>